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86" r:id="rId3"/>
    <p:sldId id="258" r:id="rId4"/>
    <p:sldId id="260" r:id="rId5"/>
    <p:sldId id="265" r:id="rId6"/>
    <p:sldId id="282" r:id="rId7"/>
    <p:sldId id="278" r:id="rId8"/>
    <p:sldId id="279" r:id="rId9"/>
    <p:sldId id="271" r:id="rId10"/>
    <p:sldId id="277" r:id="rId11"/>
    <p:sldId id="272" r:id="rId12"/>
    <p:sldId id="274" r:id="rId13"/>
    <p:sldId id="275" r:id="rId14"/>
    <p:sldId id="283" r:id="rId15"/>
    <p:sldId id="266" r:id="rId16"/>
  </p:sldIdLst>
  <p:sldSz cx="12192000" cy="6858000"/>
  <p:notesSz cx="6864350" cy="99964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501560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61593DA0-3E12-4DA3-810C-7FC3617702A9}" type="datetimeFigureOut">
              <a:rPr lang="de-AT" smtClean="0"/>
              <a:t>02.09.2019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4400" cy="3373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435" y="4810810"/>
            <a:ext cx="5491480" cy="3936117"/>
          </a:xfrm>
          <a:prstGeom prst="rect">
            <a:avLst/>
          </a:prstGeom>
        </p:spPr>
        <p:txBody>
          <a:bodyPr vert="horz" lIns="96341" tIns="48171" rIns="96341" bIns="48171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501559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FF6A3155-8D85-40AB-BC1E-BEDC2CC428EE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7880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3A2E-30B8-42CE-9F1E-2AF7B68D9317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82209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11065" y="5314671"/>
            <a:ext cx="5830685" cy="503495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3A2E-30B8-42CE-9F1E-2AF7B68D9317}" type="slidenum">
              <a:rPr lang="de-AT" smtClean="0"/>
              <a:t>10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66394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11065" y="5314671"/>
            <a:ext cx="5830685" cy="503495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3A2E-30B8-42CE-9F1E-2AF7B68D9317}" type="slidenum">
              <a:rPr lang="de-AT" smtClean="0"/>
              <a:t>11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3032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11065" y="5314671"/>
            <a:ext cx="5830685" cy="5034950"/>
          </a:xfrm>
        </p:spPr>
        <p:txBody>
          <a:bodyPr/>
          <a:lstStyle/>
          <a:p>
            <a:r>
              <a:rPr lang="de-AT" dirty="0"/>
              <a:t>Bonus bis jetzt nicht in Anspruch genommen – Infos</a:t>
            </a:r>
            <a:r>
              <a:rPr lang="de-AT" baseline="0" dirty="0"/>
              <a:t> werden aber durchaus wahrgenommen und über div. Infokanäle verbreitet:</a:t>
            </a:r>
          </a:p>
          <a:p>
            <a:pPr marL="180625" indent="-180625">
              <a:buFontTx/>
              <a:buChar char="-"/>
            </a:pPr>
            <a:r>
              <a:rPr lang="de-AT" baseline="0" dirty="0"/>
              <a:t>Interviews via Radio Max</a:t>
            </a:r>
          </a:p>
          <a:p>
            <a:pPr marL="180625" indent="-180625">
              <a:buFontTx/>
              <a:buChar char="-"/>
            </a:pPr>
            <a:r>
              <a:rPr lang="de-AT" baseline="0" dirty="0"/>
              <a:t>Kommunikation über BR-Zeitung</a:t>
            </a:r>
          </a:p>
          <a:p>
            <a:pPr marL="180625" indent="-180625">
              <a:buFontTx/>
              <a:buChar char="-"/>
            </a:pPr>
            <a:r>
              <a:rPr lang="de-AT" baseline="0" dirty="0"/>
              <a:t>Monatlicher Aushang</a:t>
            </a:r>
          </a:p>
          <a:p>
            <a:pPr marL="180625" indent="-180625">
              <a:buFontTx/>
              <a:buChar char="-"/>
            </a:pPr>
            <a:r>
              <a:rPr lang="de-AT" baseline="0" dirty="0"/>
              <a:t>Intranet</a:t>
            </a:r>
          </a:p>
          <a:p>
            <a:r>
              <a:rPr lang="de-AT" baseline="0" dirty="0">
                <a:sym typeface="Wingdings" panose="05000000000000000000" pitchFamily="2" charset="2"/>
              </a:rPr>
              <a:t> Konsequente Info</a:t>
            </a:r>
            <a:endParaRPr lang="de-AT" baseline="0" dirty="0"/>
          </a:p>
          <a:p>
            <a:pPr marL="180625" indent="-180625">
              <a:buFontTx/>
              <a:buChar char="-"/>
            </a:pP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3A2E-30B8-42CE-9F1E-2AF7B68D9317}" type="slidenum">
              <a:rPr lang="de-AT" smtClean="0"/>
              <a:t>12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844227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11065" y="5314671"/>
            <a:ext cx="5830685" cy="5034950"/>
          </a:xfrm>
        </p:spPr>
        <p:txBody>
          <a:bodyPr/>
          <a:lstStyle/>
          <a:p>
            <a:r>
              <a:rPr lang="de-AT" dirty="0"/>
              <a:t>Folder/Broschüre</a:t>
            </a:r>
            <a:r>
              <a:rPr lang="de-AT" baseline="0" dirty="0"/>
              <a:t> seit 2014</a:t>
            </a:r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3A2E-30B8-42CE-9F1E-2AF7B68D9317}" type="slidenum">
              <a:rPr lang="de-AT" smtClean="0"/>
              <a:t>13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4430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11065" y="5314671"/>
            <a:ext cx="5830685" cy="503495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3A2E-30B8-42CE-9F1E-2AF7B68D9317}" type="slidenum">
              <a:rPr lang="de-AT" smtClean="0"/>
              <a:t>14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62971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11065" y="5314671"/>
            <a:ext cx="5830685" cy="503495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3A2E-30B8-42CE-9F1E-2AF7B68D9317}" type="slidenum">
              <a:rPr lang="de-AT" smtClean="0"/>
              <a:t>15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23008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11065" y="5314671"/>
            <a:ext cx="5830685" cy="503495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3A2E-30B8-42CE-9F1E-2AF7B68D9317}" type="slidenum">
              <a:rPr lang="de-AT" smtClean="0"/>
              <a:t>2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23160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3A2E-30B8-42CE-9F1E-2AF7B68D9317}" type="slidenum">
              <a:rPr lang="de-AT" smtClean="0"/>
              <a:t>3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9702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3A2E-30B8-42CE-9F1E-2AF7B68D9317}" type="slidenum">
              <a:rPr lang="de-AT" smtClean="0"/>
              <a:t>4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5495689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-371504" defTabSz="990677">
              <a:spcBef>
                <a:spcPts val="867"/>
              </a:spcBef>
              <a:defRPr/>
            </a:pPr>
            <a:r>
              <a:rPr lang="de-AT" b="1" i="1" dirty="0" err="1">
                <a:solidFill>
                  <a:sysClr val="windowText" lastClr="000000"/>
                </a:solidFill>
              </a:rPr>
              <a:t>Employer</a:t>
            </a:r>
            <a:r>
              <a:rPr lang="de-AT" b="1" i="1" dirty="0">
                <a:solidFill>
                  <a:sysClr val="windowText" lastClr="000000"/>
                </a:solidFill>
              </a:rPr>
              <a:t> Branding – wichtiger denn je:</a:t>
            </a:r>
          </a:p>
          <a:p>
            <a:pPr indent="-371504" defTabSz="990677">
              <a:spcBef>
                <a:spcPts val="867"/>
              </a:spcBef>
              <a:defRPr/>
            </a:pPr>
            <a:endParaRPr lang="de-AT" i="1" dirty="0">
              <a:solidFill>
                <a:sysClr val="windowText" lastClr="000000"/>
              </a:solidFill>
            </a:endParaRPr>
          </a:p>
          <a:p>
            <a:pPr indent="-371504" defTabSz="990677">
              <a:spcBef>
                <a:spcPts val="867"/>
              </a:spcBef>
              <a:defRPr/>
            </a:pPr>
            <a:r>
              <a:rPr lang="de-AT" i="1" dirty="0">
                <a:solidFill>
                  <a:sysClr val="windowText" lastClr="000000"/>
                </a:solidFill>
              </a:rPr>
              <a:t>Wechselbereitschaft der österreichischen Arbeitnehmer/innen und Anforderungen an den Job steigen</a:t>
            </a:r>
          </a:p>
          <a:p>
            <a:pPr indent="-371504" defTabSz="990677">
              <a:spcBef>
                <a:spcPts val="867"/>
              </a:spcBef>
              <a:defRPr/>
            </a:pPr>
            <a:endParaRPr lang="de-AT" i="1" dirty="0">
              <a:solidFill>
                <a:sysClr val="windowText" lastClr="000000"/>
              </a:solidFill>
            </a:endParaRPr>
          </a:p>
          <a:p>
            <a:pPr marL="371504" indent="-371504" defTabSz="990677">
              <a:spcBef>
                <a:spcPts val="867"/>
              </a:spcBef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dirty="0">
                <a:solidFill>
                  <a:sysClr val="windowText" lastClr="000000"/>
                </a:solidFill>
              </a:rPr>
              <a:t>2015 wollen um 36% mehr Arbeitnehmer/innen den Job wechseln als im Vorjahr (2014: 30%)</a:t>
            </a:r>
          </a:p>
          <a:p>
            <a:pPr marL="371504" indent="-371504" defTabSz="990677">
              <a:spcBef>
                <a:spcPts val="867"/>
              </a:spcBef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b="0" baseline="0" dirty="0">
                <a:solidFill>
                  <a:sysClr val="windowText" lastClr="000000"/>
                </a:solidFill>
              </a:rPr>
              <a:t>Dabei haben</a:t>
            </a:r>
            <a:r>
              <a:rPr lang="de-AT" b="0" dirty="0">
                <a:solidFill>
                  <a:sysClr val="windowText" lastClr="000000"/>
                </a:solidFill>
              </a:rPr>
              <a:t> auch der Wunsch nach mehr Zeit mit Familie und Freunden (36%) und </a:t>
            </a:r>
            <a:r>
              <a:rPr lang="de-AT" dirty="0">
                <a:solidFill>
                  <a:sysClr val="windowText" lastClr="000000"/>
                </a:solidFill>
              </a:rPr>
              <a:t>Arbeit an der Beziehung (30%) einen hohen Stellenwert</a:t>
            </a:r>
          </a:p>
          <a:p>
            <a:pPr marL="371504" indent="-371504" defTabSz="990677">
              <a:spcBef>
                <a:spcPts val="867"/>
              </a:spcBef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dirty="0">
                <a:solidFill>
                  <a:sysClr val="windowText" lastClr="000000"/>
                </a:solidFill>
              </a:rPr>
              <a:t>Sinnstiftung und Erfüllung im beruflichen Kontext ist immer wichtiger (20%), Job muss zur aktuellen Lebenssituation passen – wird auch aktiv eingefordert</a:t>
            </a:r>
          </a:p>
          <a:p>
            <a:pPr marL="371504" indent="-371504" defTabSz="990677">
              <a:spcBef>
                <a:spcPts val="867"/>
              </a:spcBef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b="0" dirty="0">
                <a:solidFill>
                  <a:sysClr val="windowText" lastClr="000000"/>
                </a:solidFill>
              </a:rPr>
              <a:t>74% der Arbeitnehmer/innen legen bei neuem Job sehr viel Wert auf positive Arbeitsatmosphäre (Gehalt nur für 38% „sehr wichtig“)</a:t>
            </a:r>
          </a:p>
          <a:p>
            <a:pPr marL="371504" indent="-371504" defTabSz="990677">
              <a:spcBef>
                <a:spcPts val="867"/>
              </a:spcBef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b="0" dirty="0">
                <a:solidFill>
                  <a:sysClr val="windowText" lastClr="000000"/>
                </a:solidFill>
              </a:rPr>
              <a:t>Verhalten der Führungskraft und Vereinbarkeit von Beruf und Familie für jeweils 53% sehr wichtig</a:t>
            </a:r>
          </a:p>
          <a:p>
            <a:pPr marL="371504" indent="-371504" defTabSz="990677">
              <a:spcBef>
                <a:spcPts val="867"/>
              </a:spcBef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b="0" dirty="0">
                <a:solidFill>
                  <a:sysClr val="windowText" lastClr="000000"/>
                </a:solidFill>
              </a:rPr>
              <a:t>Sehr junge Arbeitnehmer/innen legen deutlich mehr Wert auf persönliche Entwicklung und Freiheit als auf Gehalt </a:t>
            </a:r>
          </a:p>
          <a:p>
            <a:pPr marL="371504" indent="-371504" defTabSz="990677">
              <a:spcBef>
                <a:spcPts val="867"/>
              </a:spcBef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b="0" dirty="0">
                <a:solidFill>
                  <a:sysClr val="windowText" lastClr="000000"/>
                </a:solidFill>
              </a:rPr>
              <a:t>Flexible Arbeitszeiten (für 54%) „sehr wichtig“, Home-Office für 28% essentiell, Teilzeitarbeit für 24%</a:t>
            </a:r>
          </a:p>
          <a:p>
            <a:pPr marL="371504" indent="-371504" defTabSz="990677">
              <a:spcBef>
                <a:spcPts val="867"/>
              </a:spcBef>
              <a:defRPr/>
            </a:pPr>
            <a:r>
              <a:rPr lang="de-AT" sz="800" i="1" dirty="0">
                <a:solidFill>
                  <a:prstClr val="black"/>
                </a:solidFill>
              </a:rPr>
              <a:t>*Quelle: Xing Österreich (2015)</a:t>
            </a:r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3A2E-30B8-42CE-9F1E-2AF7B68D9317}" type="slidenum">
              <a:rPr lang="de-AT" smtClean="0"/>
              <a:t>5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6593269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11065" y="5314671"/>
            <a:ext cx="5830685" cy="5034950"/>
          </a:xfrm>
        </p:spPr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3A2E-30B8-42CE-9F1E-2AF7B68D9317}" type="slidenum">
              <a:rPr lang="de-AT" smtClean="0"/>
              <a:t>6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2473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3A2E-30B8-42CE-9F1E-2AF7B68D9317}" type="slidenum">
              <a:rPr lang="de-AT" smtClean="0"/>
              <a:t>7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35372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3A2E-30B8-42CE-9F1E-2AF7B68D9317}" type="slidenum">
              <a:rPr lang="de-AT" smtClean="0"/>
              <a:t>8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282766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11065" y="5314671"/>
            <a:ext cx="5830685" cy="5034950"/>
          </a:xfrm>
        </p:spPr>
        <p:txBody>
          <a:bodyPr/>
          <a:lstStyle/>
          <a:p>
            <a:pPr defTabSz="990677"/>
            <a:r>
              <a:rPr lang="de-DE" i="1" dirty="0">
                <a:sym typeface="Wingdings" panose="05000000000000000000" pitchFamily="2" charset="2"/>
              </a:rPr>
              <a:t>Kein Randthema mehr: Pflegeplattform  Energie AG - 15% aller Mitarbeiter/innen haben im 1. HJ 2015 die Plattform aufgerufen</a:t>
            </a:r>
            <a:endParaRPr lang="de-AT" i="1" dirty="0"/>
          </a:p>
          <a:p>
            <a:endParaRPr lang="de-AT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123A2E-30B8-42CE-9F1E-2AF7B68D9317}" type="slidenum">
              <a:rPr lang="de-AT" smtClean="0"/>
              <a:t>9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710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94A2629-EF6E-4408-8ED5-31532F7677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C453B83-B382-4DB3-BC5C-CAD3EDF8D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1CD29F9-3D4B-4569-87D4-50F71E84B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4EC6-9E15-4CA9-ADCD-56615481A956}" type="datetimeFigureOut">
              <a:rPr lang="de-AT" smtClean="0"/>
              <a:t>02.09.2019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1FF6F81-AB60-45AE-AB62-EA96ED05B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90DA9F-F713-4A36-92B6-CD8A8AD5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C6C-44F0-4252-91AA-F406363A92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86787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92AA20-85E7-4F6F-9DA0-AE8F89AD0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85EB7D0-265A-417E-A71B-F604C8767E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0FE414-C12B-4B33-A054-BD30BB5C7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4EC6-9E15-4CA9-ADCD-56615481A956}" type="datetimeFigureOut">
              <a:rPr lang="de-AT" smtClean="0"/>
              <a:t>02.09.2019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3CFAC53-2159-43A5-BE82-29FFC247B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FFBD973-3864-4F1E-8538-35DA0CF38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C6C-44F0-4252-91AA-F406363A92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28270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52ABC68E-49FC-4D87-BB49-FFA253AFB3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0C41D47-39D6-44FC-A06B-98950F44F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5B28BD9-DE0C-4196-882D-8B61AEA2B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4EC6-9E15-4CA9-ADCD-56615481A956}" type="datetimeFigureOut">
              <a:rPr lang="de-AT" smtClean="0"/>
              <a:t>02.09.2019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1AC529-56AB-4E17-B657-1E8DF01E81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769A2F2-650C-4803-9211-4402AB5B2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C6C-44F0-4252-91AA-F406363A92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0870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0595-64FB-4C7E-A1EB-BF9F9AE50773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A4F8308-B76D-4AD7-BE91-6FED0845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26. April 2018</a:t>
            </a:r>
          </a:p>
        </p:txBody>
      </p:sp>
    </p:spTree>
    <p:extLst>
      <p:ext uri="{BB962C8B-B14F-4D97-AF65-F5344CB8AC3E}">
        <p14:creationId xmlns:p14="http://schemas.microsoft.com/office/powerpoint/2010/main" val="26768580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0595-64FB-4C7E-A1EB-BF9F9AE50773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A4F8308-B76D-4AD7-BE91-6FED0845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26. April 2018</a:t>
            </a:r>
          </a:p>
        </p:txBody>
      </p:sp>
    </p:spTree>
    <p:extLst>
      <p:ext uri="{BB962C8B-B14F-4D97-AF65-F5344CB8AC3E}">
        <p14:creationId xmlns:p14="http://schemas.microsoft.com/office/powerpoint/2010/main" val="5591457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0595-64FB-4C7E-A1EB-BF9F9AE50773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A4F8308-B76D-4AD7-BE91-6FED0845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26. April 2018</a:t>
            </a:r>
          </a:p>
        </p:txBody>
      </p:sp>
    </p:spTree>
    <p:extLst>
      <p:ext uri="{BB962C8B-B14F-4D97-AF65-F5344CB8AC3E}">
        <p14:creationId xmlns:p14="http://schemas.microsoft.com/office/powerpoint/2010/main" val="30916633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0595-64FB-4C7E-A1EB-BF9F9AE50773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A4F8308-B76D-4AD7-BE91-6FED0845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26. April 2018</a:t>
            </a:r>
          </a:p>
        </p:txBody>
      </p:sp>
    </p:spTree>
    <p:extLst>
      <p:ext uri="{BB962C8B-B14F-4D97-AF65-F5344CB8AC3E}">
        <p14:creationId xmlns:p14="http://schemas.microsoft.com/office/powerpoint/2010/main" val="4183625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0595-64FB-4C7E-A1EB-BF9F9AE50773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A4F8308-B76D-4AD7-BE91-6FED0845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26. April 2018</a:t>
            </a:r>
          </a:p>
        </p:txBody>
      </p:sp>
    </p:spTree>
    <p:extLst>
      <p:ext uri="{BB962C8B-B14F-4D97-AF65-F5344CB8AC3E}">
        <p14:creationId xmlns:p14="http://schemas.microsoft.com/office/powerpoint/2010/main" val="2754845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0595-64FB-4C7E-A1EB-BF9F9AE50773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A4F8308-B76D-4AD7-BE91-6FED0845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26. April 2018</a:t>
            </a:r>
          </a:p>
        </p:txBody>
      </p:sp>
    </p:spTree>
    <p:extLst>
      <p:ext uri="{BB962C8B-B14F-4D97-AF65-F5344CB8AC3E}">
        <p14:creationId xmlns:p14="http://schemas.microsoft.com/office/powerpoint/2010/main" val="23915917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0595-64FB-4C7E-A1EB-BF9F9AE50773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A4F8308-B76D-4AD7-BE91-6FED0845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26. April 2018</a:t>
            </a:r>
          </a:p>
        </p:txBody>
      </p:sp>
    </p:spTree>
    <p:extLst>
      <p:ext uri="{BB962C8B-B14F-4D97-AF65-F5344CB8AC3E}">
        <p14:creationId xmlns:p14="http://schemas.microsoft.com/office/powerpoint/2010/main" val="270463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0595-64FB-4C7E-A1EB-BF9F9AE50773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A4F8308-B76D-4AD7-BE91-6FED0845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26. April 2018</a:t>
            </a:r>
          </a:p>
        </p:txBody>
      </p:sp>
    </p:spTree>
    <p:extLst>
      <p:ext uri="{BB962C8B-B14F-4D97-AF65-F5344CB8AC3E}">
        <p14:creationId xmlns:p14="http://schemas.microsoft.com/office/powerpoint/2010/main" val="16582637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D88D82-396A-48E5-AE75-D4A0550B27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EB08EE0-0424-4D44-9D50-4A366B024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E7EDED-617A-40D7-A7F4-1ED5103EE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4EC6-9E15-4CA9-ADCD-56615481A956}" type="datetimeFigureOut">
              <a:rPr lang="de-AT" smtClean="0"/>
              <a:t>02.09.2019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3620ED-6888-482A-9321-11291E680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E019921-88BD-4C5D-8938-EAEA29CBA2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C6C-44F0-4252-91AA-F406363A92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413457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0595-64FB-4C7E-A1EB-BF9F9AE50773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A4F8308-B76D-4AD7-BE91-6FED0845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26. April 2018</a:t>
            </a:r>
          </a:p>
        </p:txBody>
      </p:sp>
    </p:spTree>
    <p:extLst>
      <p:ext uri="{BB962C8B-B14F-4D97-AF65-F5344CB8AC3E}">
        <p14:creationId xmlns:p14="http://schemas.microsoft.com/office/powerpoint/2010/main" val="11392907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0595-64FB-4C7E-A1EB-BF9F9AE50773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A4F8308-B76D-4AD7-BE91-6FED0845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26. April 2018</a:t>
            </a:r>
          </a:p>
        </p:txBody>
      </p:sp>
    </p:spTree>
    <p:extLst>
      <p:ext uri="{BB962C8B-B14F-4D97-AF65-F5344CB8AC3E}">
        <p14:creationId xmlns:p14="http://schemas.microsoft.com/office/powerpoint/2010/main" val="13604497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0595-64FB-4C7E-A1EB-BF9F9AE50773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A4F8308-B76D-4AD7-BE91-6FED0845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26. April 2018</a:t>
            </a:r>
          </a:p>
        </p:txBody>
      </p:sp>
    </p:spTree>
    <p:extLst>
      <p:ext uri="{BB962C8B-B14F-4D97-AF65-F5344CB8AC3E}">
        <p14:creationId xmlns:p14="http://schemas.microsoft.com/office/powerpoint/2010/main" val="37354133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0595-64FB-4C7E-A1EB-BF9F9AE50773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A4F8308-B76D-4AD7-BE91-6FED0845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26. April 2018</a:t>
            </a:r>
          </a:p>
        </p:txBody>
      </p:sp>
    </p:spTree>
    <p:extLst>
      <p:ext uri="{BB962C8B-B14F-4D97-AF65-F5344CB8AC3E}">
        <p14:creationId xmlns:p14="http://schemas.microsoft.com/office/powerpoint/2010/main" val="19106451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0595-64FB-4C7E-A1EB-BF9F9AE50773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A4F8308-B76D-4AD7-BE91-6FED0845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26. April 2018</a:t>
            </a:r>
          </a:p>
        </p:txBody>
      </p:sp>
    </p:spTree>
    <p:extLst>
      <p:ext uri="{BB962C8B-B14F-4D97-AF65-F5344CB8AC3E}">
        <p14:creationId xmlns:p14="http://schemas.microsoft.com/office/powerpoint/2010/main" val="1184926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el und Inha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60595-64FB-4C7E-A1EB-BF9F9AE50773}" type="slidenum">
              <a:rPr lang="de-AT" smtClean="0"/>
              <a:t>‹Nr.›</a:t>
            </a:fld>
            <a:endParaRPr lang="de-AT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AA4F8308-B76D-4AD7-BE91-6FED084542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26. April 2018</a:t>
            </a:r>
          </a:p>
        </p:txBody>
      </p:sp>
    </p:spTree>
    <p:extLst>
      <p:ext uri="{BB962C8B-B14F-4D97-AF65-F5344CB8AC3E}">
        <p14:creationId xmlns:p14="http://schemas.microsoft.com/office/powerpoint/2010/main" val="26299461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43E3355-5C51-47BC-833B-DAF4EC2C2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14658D1-71E6-4C79-9BD7-953BB91284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A675475-55EA-4F91-B604-AC32A02B0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4EC6-9E15-4CA9-ADCD-56615481A956}" type="datetimeFigureOut">
              <a:rPr lang="de-AT" smtClean="0"/>
              <a:t>02.09.2019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DB00996-F9DB-45E4-8F95-05D4CD9DC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2C1C04-7222-46ED-82F2-4E558BC1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C6C-44F0-4252-91AA-F406363A92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680308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FDEDA6-FF9D-45BD-B40A-FC51AA88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BF6062F-165A-40F1-8680-4713CBB6FD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C7E55D7-0A89-4408-931F-A81BA4ABD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6E571B9-6BCA-4C4C-A124-E026DDB7C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4EC6-9E15-4CA9-ADCD-56615481A956}" type="datetimeFigureOut">
              <a:rPr lang="de-AT" smtClean="0"/>
              <a:t>02.09.2019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71183B71-40F4-40B0-B24E-4B2E725E2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49921E0-4683-4C41-AD0D-87438FCBD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C6C-44F0-4252-91AA-F406363A92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500800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234A6-77F5-4875-925C-702856005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5916D7E-159B-42A8-8B6A-3F9760580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7BC9B6F-9B3F-404F-8544-17AF2F32D8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7E9D5C2-DE72-420D-A92C-67D7113CB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385277A3-E858-4261-BA01-1B6C415EA7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06A3381-867D-45E4-B580-CD7043BA2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4EC6-9E15-4CA9-ADCD-56615481A956}" type="datetimeFigureOut">
              <a:rPr lang="de-AT" smtClean="0"/>
              <a:t>02.09.2019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9BBD8E0E-E567-4E91-A92F-03A0AEEB7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F6A6EB8-2EF2-4223-ADBB-0FE601F62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C6C-44F0-4252-91AA-F406363A92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206193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23351-B8AB-4101-AB09-492086625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EF06290-96B3-42AF-BF39-A5F782E18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4EC6-9E15-4CA9-ADCD-56615481A956}" type="datetimeFigureOut">
              <a:rPr lang="de-AT" smtClean="0"/>
              <a:t>02.09.2019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0688ABA-8655-498C-B3B8-F532E39F8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B55790C-0074-41E1-9F5A-7C3AF7237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C6C-44F0-4252-91AA-F406363A92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9922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357A4A1-93DA-4208-A980-EECD8FAD9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4EC6-9E15-4CA9-ADCD-56615481A956}" type="datetimeFigureOut">
              <a:rPr lang="de-AT" smtClean="0"/>
              <a:t>02.09.2019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5AE633A-95D6-4A97-8005-6018224AE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E438D8D-CF9E-4CEF-ABA4-551D2A7DA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C6C-44F0-4252-91AA-F406363A92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9401247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495C8E-1BA0-4D43-8B7B-3839E4B99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E539DD0-C9DB-41CD-864D-7A7BEC2494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800B01-5BC8-4D88-B4B4-CE677FE75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02C36C-2771-4103-8A94-8107CA75E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4EC6-9E15-4CA9-ADCD-56615481A956}" type="datetimeFigureOut">
              <a:rPr lang="de-AT" smtClean="0"/>
              <a:t>02.09.2019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F384702-856F-4880-BDAC-1E7118538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8DA5BE-5911-4CB2-A224-7855E256A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C6C-44F0-4252-91AA-F406363A92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24293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24693B-A26A-477C-8650-8E335A0AA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7AABCBC-DF2F-4C75-BD72-180D2C594FD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4CBAC6B-5007-4CE5-8FE6-FEC06CAEA8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51F35AA-43A9-421B-8AAF-EA2A0207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84EC6-9E15-4CA9-ADCD-56615481A956}" type="datetimeFigureOut">
              <a:rPr lang="de-AT" smtClean="0"/>
              <a:t>02.09.2019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5B1437E-60DC-4C10-9F30-EBCC79B013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7D7A4315-EF40-485A-B577-249561F95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C8C6C-44F0-4252-91AA-F406363A92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9454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9FFDA56-7AB1-4050-8A52-3F0BDD4CB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664C331-6FEA-4586-9559-8079F9A699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9E2819A-C263-4C43-8A0A-AB01990261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784EC6-9E15-4CA9-ADCD-56615481A956}" type="datetimeFigureOut">
              <a:rPr lang="de-AT" smtClean="0"/>
              <a:t>02.09.2019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E39C09F-EC1D-466A-A7A0-C857069B4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008D0B5-762D-4398-A291-ED57E0A607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C8C6C-44F0-4252-91AA-F406363A92DF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8356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4.emf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5.png"/><Relationship Id="rId5" Type="http://schemas.openxmlformats.org/officeDocument/2006/relationships/image" Target="../media/image4.emf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3.png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milieundberuf.at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emf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7984" y="340755"/>
            <a:ext cx="2551294" cy="2458801"/>
          </a:xfrm>
          <a:prstGeom prst="rect">
            <a:avLst/>
          </a:prstGeom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466288" y="2385670"/>
            <a:ext cx="8208744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9pPr>
          </a:lstStyle>
          <a:p>
            <a:pPr lvl="0">
              <a:defRPr/>
            </a:pPr>
            <a:r>
              <a:rPr lang="de-DE" sz="4000" dirty="0"/>
              <a:t>Beruf und Pflege – </a:t>
            </a:r>
          </a:p>
          <a:p>
            <a:pPr lvl="0">
              <a:defRPr/>
            </a:pPr>
            <a:r>
              <a:rPr lang="de-DE" sz="4000" dirty="0"/>
              <a:t>die unterschätzte Herausforderung</a:t>
            </a:r>
          </a:p>
          <a:p>
            <a:pPr lvl="0">
              <a:defRPr/>
            </a:pPr>
            <a:r>
              <a:rPr lang="de-DE" sz="3000" dirty="0"/>
              <a:t>Fakten &amp; Lösungsansätze</a:t>
            </a:r>
            <a:endParaRPr lang="de-DE" altLang="de-DE" sz="3000" kern="0" dirty="0"/>
          </a:p>
        </p:txBody>
      </p:sp>
      <p:sp>
        <p:nvSpPr>
          <p:cNvPr id="7" name="Rectangle 6"/>
          <p:cNvSpPr txBox="1">
            <a:spLocks noChangeArrowheads="1"/>
          </p:cNvSpPr>
          <p:nvPr/>
        </p:nvSpPr>
        <p:spPr bwMode="auto">
          <a:xfrm>
            <a:off x="1466288" y="3838918"/>
            <a:ext cx="6121400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defRPr sz="1800" b="1" smtClean="0">
                <a:solidFill>
                  <a:srgbClr val="333333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§"/>
              <a:defRPr sz="2400">
                <a:solidFill>
                  <a:srgbClr val="292929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Font typeface="Wingdings" panose="05000000000000000000" pitchFamily="2" charset="2"/>
              <a:buChar char="ð"/>
              <a:defRPr sz="2000">
                <a:solidFill>
                  <a:srgbClr val="4D4D4D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-"/>
              <a:defRPr sz="2000">
                <a:solidFill>
                  <a:srgbClr val="4D4D4D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•"/>
              <a:defRPr sz="2000">
                <a:solidFill>
                  <a:srgbClr val="4D4D4D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•"/>
              <a:defRPr sz="2000">
                <a:solidFill>
                  <a:srgbClr val="4D4D4D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•"/>
              <a:defRPr sz="2000">
                <a:solidFill>
                  <a:srgbClr val="4D4D4D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•"/>
              <a:defRPr sz="2000">
                <a:solidFill>
                  <a:srgbClr val="4D4D4D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Char char="•"/>
              <a:defRPr sz="2000">
                <a:solidFill>
                  <a:srgbClr val="4D4D4D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de-DE" altLang="de-DE" sz="3000" kern="0" dirty="0"/>
              <a:t>Christine Marek / </a:t>
            </a:r>
            <a:r>
              <a:rPr lang="de-DE" altLang="de-DE" sz="3000" i="1" kern="0" dirty="0"/>
              <a:t>CM Consulting</a:t>
            </a:r>
          </a:p>
          <a:p>
            <a:pPr>
              <a:defRPr/>
            </a:pPr>
            <a:r>
              <a:rPr lang="de-DE" altLang="de-DE" sz="2200" b="0" i="1" kern="0" dirty="0"/>
              <a:t>St. </a:t>
            </a:r>
            <a:r>
              <a:rPr lang="de-DE" altLang="de-DE" sz="2200" b="0" i="1" kern="0" dirty="0" err="1"/>
              <a:t>Wolfganger</a:t>
            </a:r>
            <a:r>
              <a:rPr lang="de-DE" altLang="de-DE" sz="2200" b="0" i="1" kern="0" dirty="0"/>
              <a:t> Tage, ARGE Eigenheim</a:t>
            </a:r>
          </a:p>
          <a:p>
            <a:pPr>
              <a:defRPr/>
            </a:pPr>
            <a:r>
              <a:rPr lang="de-DE" altLang="de-DE" sz="2200" b="0" i="1" kern="0" dirty="0"/>
              <a:t>6. September 2019</a:t>
            </a:r>
          </a:p>
          <a:p>
            <a:pPr>
              <a:defRPr/>
            </a:pPr>
            <a:endParaRPr lang="de-DE" altLang="de-DE" b="0" i="1" kern="0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7575" y="3277438"/>
            <a:ext cx="2955225" cy="3008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7364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82277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e-AT" sz="2800" b="1" dirty="0">
                <a:solidFill>
                  <a:srgbClr val="FF0066"/>
                </a:solidFill>
              </a:rPr>
              <a:t>Best Practice – </a:t>
            </a:r>
            <a:br>
              <a:rPr lang="de-AT" sz="2800" b="1" dirty="0">
                <a:solidFill>
                  <a:srgbClr val="FF0066"/>
                </a:solidFill>
              </a:rPr>
            </a:br>
            <a:r>
              <a:rPr lang="de-AT" sz="2800" b="1" dirty="0" err="1">
                <a:solidFill>
                  <a:srgbClr val="FF0066"/>
                </a:solidFill>
              </a:rPr>
              <a:t>Intranetplattform</a:t>
            </a:r>
            <a:r>
              <a:rPr lang="de-AT" sz="2800" b="1" dirty="0">
                <a:solidFill>
                  <a:srgbClr val="FF0066"/>
                </a:solidFill>
              </a:rPr>
              <a:t> und Minibroschüre Pflege</a:t>
            </a:r>
            <a:endParaRPr lang="de-AT" sz="2800" dirty="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849685" y="1619636"/>
            <a:ext cx="9349391" cy="45525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de-AT" sz="2200" i="1" dirty="0">
                <a:solidFill>
                  <a:srgbClr val="FF0066"/>
                </a:solidFill>
                <a:sym typeface="Wingdings" panose="05000000000000000000" pitchFamily="2" charset="2"/>
              </a:rPr>
              <a:t>Gebündelte Informationen im Intranet und als Minibroschüre</a:t>
            </a:r>
          </a:p>
          <a:p>
            <a:pPr marL="0" indent="0">
              <a:defRPr/>
            </a:pPr>
            <a:endParaRPr lang="de-AT" sz="1800" i="1" dirty="0">
              <a:solidFill>
                <a:srgbClr val="FF0066"/>
              </a:solidFill>
              <a:sym typeface="Wingdings" panose="05000000000000000000" pitchFamily="2" charset="2"/>
            </a:endParaRP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de-AT" sz="1800" b="0" dirty="0"/>
              <a:t>Arbeitsrechtliche Rahmenbedingungen wie Familienhospizkarenz, Pflegekarenz    / Pflegeteilzeit</a:t>
            </a: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de-AT" sz="1800" b="0" dirty="0"/>
              <a:t>Pflegegeld</a:t>
            </a: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de-AT" sz="1800" b="0" dirty="0"/>
              <a:t>Services für pflegebedürftige Menschen wie Mobile Dienste, </a:t>
            </a:r>
            <a:r>
              <a:rPr lang="de-DE" sz="1800" b="0" dirty="0"/>
              <a:t>Pflegedienstleister usw.</a:t>
            </a:r>
            <a:endParaRPr lang="de-AT" sz="1800" b="0" dirty="0"/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de-DE" sz="1800" b="0" dirty="0"/>
              <a:t>Tagespflege bzw. –</a:t>
            </a:r>
            <a:r>
              <a:rPr lang="de-DE" sz="1800" b="0" dirty="0" err="1"/>
              <a:t>betreuung</a:t>
            </a:r>
            <a:r>
              <a:rPr lang="de-DE" sz="1800" b="0" dirty="0"/>
              <a:t> für pflegebedürftige Menschen, 2</a:t>
            </a:r>
            <a:r>
              <a:rPr lang="de-AT" sz="1800" b="0" dirty="0"/>
              <a:t>4 Stunden Betreuung</a:t>
            </a: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de-DE" sz="1800" b="0" dirty="0"/>
              <a:t>Kurzzeitpflege und Erholungstage </a:t>
            </a: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de-DE" sz="1800" b="0" dirty="0"/>
              <a:t>Mobile Hospiz- und Palliativdienste</a:t>
            </a: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de-DE" sz="1800" b="0" dirty="0"/>
              <a:t>Div. Angebote und Schulungen für pflegende Angehörige</a:t>
            </a: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de-DE" sz="1800" b="0" dirty="0"/>
              <a:t>Spezialthemen wie Krebs, Demenz</a:t>
            </a:r>
          </a:p>
          <a:p>
            <a:pPr marL="59436" lvl="2" indent="0">
              <a:buClr>
                <a:srgbClr val="FF0066"/>
              </a:buClr>
              <a:buNone/>
            </a:pPr>
            <a:endParaRPr lang="de-DE" sz="1800" i="1" dirty="0">
              <a:sym typeface="Wingdings" panose="05000000000000000000" pitchFamily="2" charset="2"/>
            </a:endParaRPr>
          </a:p>
          <a:p>
            <a:pPr marL="59436" lvl="2" indent="0">
              <a:buClr>
                <a:srgbClr val="FF0066"/>
              </a:buClr>
              <a:buNone/>
            </a:pPr>
            <a:r>
              <a:rPr lang="de-DE" sz="1800" i="1" dirty="0">
                <a:sym typeface="Wingdings" panose="05000000000000000000" pitchFamily="2" charset="2"/>
              </a:rPr>
              <a:t>      So werden Suchzeiten reduziert und Unterstützung für pflegende Angehörige als</a:t>
            </a:r>
          </a:p>
          <a:p>
            <a:pPr marL="59436" lvl="2" indent="0">
              <a:buClr>
                <a:srgbClr val="FF0066"/>
              </a:buClr>
              <a:buNone/>
            </a:pPr>
            <a:r>
              <a:rPr lang="de-DE" sz="1800" i="1" dirty="0">
                <a:sym typeface="Wingdings" panose="05000000000000000000" pitchFamily="2" charset="2"/>
              </a:rPr>
              <a:t>      Mitarbeiter/innen signalisiert </a:t>
            </a:r>
            <a:endParaRPr lang="de-DE" sz="1800" dirty="0"/>
          </a:p>
        </p:txBody>
      </p:sp>
      <p:pic>
        <p:nvPicPr>
          <p:cNvPr id="17" name="Grafik 4">
            <a:extLst>
              <a:ext uri="{FF2B5EF4-FFF2-40B4-BE49-F238E27FC236}">
                <a16:creationId xmlns:a16="http://schemas.microsoft.com/office/drawing/2014/main" id="{A73DEEBC-339C-4ADA-B57F-589B27E8F3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55" y="5497616"/>
            <a:ext cx="61555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21EBAEBC-A015-4F10-96FE-CC98202D06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997182" y="1130256"/>
            <a:ext cx="3107174" cy="978760"/>
          </a:xfrm>
          <a:prstGeom prst="rect">
            <a:avLst/>
          </a:prstGeom>
        </p:spPr>
      </p:pic>
      <p:grpSp>
        <p:nvGrpSpPr>
          <p:cNvPr id="13" name="Group 7">
            <a:extLst>
              <a:ext uri="{FF2B5EF4-FFF2-40B4-BE49-F238E27FC236}">
                <a16:creationId xmlns:a16="http://schemas.microsoft.com/office/drawing/2014/main" id="{B39CEFFF-EA7D-4AD0-9F4E-8FB8CAB3B1A9}"/>
              </a:ext>
            </a:extLst>
          </p:cNvPr>
          <p:cNvGrpSpPr>
            <a:grpSpLocks/>
          </p:cNvGrpSpPr>
          <p:nvPr/>
        </p:nvGrpSpPr>
        <p:grpSpPr bwMode="auto">
          <a:xfrm>
            <a:off x="776654" y="166660"/>
            <a:ext cx="6337300" cy="792163"/>
            <a:chOff x="158" y="164"/>
            <a:chExt cx="3901" cy="499"/>
          </a:xfrm>
        </p:grpSpPr>
        <p:sp>
          <p:nvSpPr>
            <p:cNvPr id="18" name="Line 8">
              <a:extLst>
                <a:ext uri="{FF2B5EF4-FFF2-40B4-BE49-F238E27FC236}">
                  <a16:creationId xmlns:a16="http://schemas.microsoft.com/office/drawing/2014/main" id="{1F6CD9A2-7334-4FE4-8DE5-D5447239427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663"/>
              <a:ext cx="390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ln>
                  <a:solidFill>
                    <a:srgbClr val="FF0066"/>
                  </a:solidFill>
                </a:ln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9" name="Line 9">
              <a:extLst>
                <a:ext uri="{FF2B5EF4-FFF2-40B4-BE49-F238E27FC236}">
                  <a16:creationId xmlns:a16="http://schemas.microsoft.com/office/drawing/2014/main" id="{67C17C19-C51D-4A23-BE25-0CFB7E5799C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64"/>
              <a:ext cx="0" cy="49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0" name="Foliennummernplatzhalter 5">
            <a:extLst>
              <a:ext uri="{FF2B5EF4-FFF2-40B4-BE49-F238E27FC236}">
                <a16:creationId xmlns:a16="http://schemas.microsoft.com/office/drawing/2014/main" id="{F4832679-7440-4968-A0B0-E39CE1836533}"/>
              </a:ext>
            </a:extLst>
          </p:cNvPr>
          <p:cNvSpPr txBox="1">
            <a:spLocks/>
          </p:cNvSpPr>
          <p:nvPr/>
        </p:nvSpPr>
        <p:spPr>
          <a:xfrm>
            <a:off x="9483969" y="633876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B560595-64FB-4C7E-A1EB-BF9F9AE50773}" type="slidenum">
              <a:rPr lang="de-AT" smtClean="0"/>
              <a:pPr/>
              <a:t>10</a:t>
            </a:fld>
            <a:endParaRPr lang="de-AT" dirty="0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5E14E510-107A-4335-8395-060C66DE182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38910" y="83771"/>
            <a:ext cx="2138277" cy="1169327"/>
          </a:xfrm>
          <a:prstGeom prst="rect">
            <a:avLst/>
          </a:prstGeom>
        </p:spPr>
      </p:pic>
      <p:sp>
        <p:nvSpPr>
          <p:cNvPr id="22" name="Fußzeilenplatzhalter 4">
            <a:extLst>
              <a:ext uri="{FF2B5EF4-FFF2-40B4-BE49-F238E27FC236}">
                <a16:creationId xmlns:a16="http://schemas.microsoft.com/office/drawing/2014/main" id="{745C9910-570C-45F9-B278-03AF79DBBB27}"/>
              </a:ext>
            </a:extLst>
          </p:cNvPr>
          <p:cNvSpPr txBox="1">
            <a:spLocks/>
          </p:cNvSpPr>
          <p:nvPr/>
        </p:nvSpPr>
        <p:spPr>
          <a:xfrm>
            <a:off x="4648200" y="6338767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Christine Marek</a:t>
            </a:r>
            <a:endParaRPr lang="de-AT" dirty="0"/>
          </a:p>
        </p:txBody>
      </p: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53E16D0F-23A4-447A-94F8-67451729E1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6654" y="633827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6.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943348603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8DDE02E4-C6AE-4FA3-90DC-B4C7B3B90C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7182" y="1130256"/>
            <a:ext cx="3107174" cy="97876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76653" y="-58292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e-AT" sz="2800" b="1" dirty="0">
                <a:solidFill>
                  <a:srgbClr val="FF0066"/>
                </a:solidFill>
              </a:rPr>
              <a:t>Best Practice – </a:t>
            </a:r>
            <a:br>
              <a:rPr lang="de-AT" sz="2800" b="1" dirty="0">
                <a:solidFill>
                  <a:srgbClr val="FF0066"/>
                </a:solidFill>
              </a:rPr>
            </a:br>
            <a:r>
              <a:rPr lang="de-AT" sz="2800" b="1" dirty="0" err="1">
                <a:solidFill>
                  <a:srgbClr val="FF0066"/>
                </a:solidFill>
              </a:rPr>
              <a:t>Intranetplattform</a:t>
            </a:r>
            <a:r>
              <a:rPr lang="de-AT" sz="2800" b="1" dirty="0">
                <a:solidFill>
                  <a:srgbClr val="FF0066"/>
                </a:solidFill>
              </a:rPr>
              <a:t> und Minibroschüre Pflege</a:t>
            </a:r>
            <a:endParaRPr lang="de-AT" sz="2800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66ABA9E-7EE5-40C2-AEE2-551DA837B4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779" y="1146377"/>
            <a:ext cx="3616887" cy="5066018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5E031F62-592F-41EA-909B-2BA4D51E318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62717" y="1002469"/>
            <a:ext cx="3616887" cy="533586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7438D43-17B2-44AB-BF0C-50338883A2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52332" y="2668957"/>
            <a:ext cx="3971917" cy="3186573"/>
          </a:xfrm>
          <a:prstGeom prst="rect">
            <a:avLst/>
          </a:prstGeom>
        </p:spPr>
      </p:pic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6FE7E173-E0E9-4703-9FC2-109A69B83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3969" y="6356351"/>
            <a:ext cx="2133600" cy="365125"/>
          </a:xfrm>
        </p:spPr>
        <p:txBody>
          <a:bodyPr/>
          <a:lstStyle/>
          <a:p>
            <a:fld id="{3B560595-64FB-4C7E-A1EB-BF9F9AE50773}" type="slidenum">
              <a:rPr lang="de-AT" smtClean="0"/>
              <a:t>11</a:t>
            </a:fld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3C05CD6E-7932-47B3-89FA-C79C9304DA9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38910" y="118939"/>
            <a:ext cx="2138277" cy="1169327"/>
          </a:xfrm>
          <a:prstGeom prst="rect">
            <a:avLst/>
          </a:prstGeom>
        </p:spPr>
      </p:pic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E3FB7B09-BA64-4ED7-ABB9-EC208E879514}"/>
              </a:ext>
            </a:extLst>
          </p:cNvPr>
          <p:cNvSpPr txBox="1">
            <a:spLocks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Christine Marek</a:t>
            </a:r>
            <a:endParaRPr lang="de-AT" dirty="0"/>
          </a:p>
        </p:txBody>
      </p:sp>
      <p:grpSp>
        <p:nvGrpSpPr>
          <p:cNvPr id="22" name="Group 7">
            <a:extLst>
              <a:ext uri="{FF2B5EF4-FFF2-40B4-BE49-F238E27FC236}">
                <a16:creationId xmlns:a16="http://schemas.microsoft.com/office/drawing/2014/main" id="{0360EFD4-AD19-4270-999D-2D20E5FC024D}"/>
              </a:ext>
            </a:extLst>
          </p:cNvPr>
          <p:cNvGrpSpPr>
            <a:grpSpLocks/>
          </p:cNvGrpSpPr>
          <p:nvPr/>
        </p:nvGrpSpPr>
        <p:grpSpPr bwMode="auto">
          <a:xfrm>
            <a:off x="776654" y="166660"/>
            <a:ext cx="6337300" cy="792163"/>
            <a:chOff x="158" y="164"/>
            <a:chExt cx="3901" cy="499"/>
          </a:xfrm>
        </p:grpSpPr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E9337281-6B40-4974-8445-668BFF7F67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663"/>
              <a:ext cx="390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ln>
                  <a:solidFill>
                    <a:srgbClr val="FF0066"/>
                  </a:solidFill>
                </a:ln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45AD9D1B-62AF-4F47-A631-34BDB7A21FB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64"/>
              <a:ext cx="0" cy="49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5923C1F6-C3A6-4978-B820-7D630446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6654" y="633827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6.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1481827385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08654" y="-2031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e-AT" sz="2800" b="1" dirty="0">
                <a:solidFill>
                  <a:srgbClr val="FF0066"/>
                </a:solidFill>
              </a:rPr>
              <a:t>Best Practice – Merkur Pflegebox</a:t>
            </a:r>
            <a:endParaRPr lang="de-AT" sz="2800" dirty="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1772878" y="1482044"/>
            <a:ext cx="7925504" cy="47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AT" dirty="0">
              <a:solidFill>
                <a:sysClr val="windowText" lastClr="000000"/>
              </a:solidFill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762" y="1420180"/>
            <a:ext cx="2494229" cy="86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Pfeil nach rechts 18"/>
          <p:cNvSpPr/>
          <p:nvPr/>
        </p:nvSpPr>
        <p:spPr>
          <a:xfrm>
            <a:off x="2321273" y="2729695"/>
            <a:ext cx="2447925" cy="549275"/>
          </a:xfrm>
          <a:prstGeom prst="rightArrow">
            <a:avLst/>
          </a:prstGeom>
          <a:noFill/>
          <a:ln>
            <a:solidFill>
              <a:srgbClr val="009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sp>
        <p:nvSpPr>
          <p:cNvPr id="20" name="Textfeld 4"/>
          <p:cNvSpPr txBox="1">
            <a:spLocks noChangeArrowheads="1"/>
          </p:cNvSpPr>
          <p:nvPr/>
        </p:nvSpPr>
        <p:spPr bwMode="auto">
          <a:xfrm>
            <a:off x="2321273" y="2836058"/>
            <a:ext cx="244792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>
                <a:solidFill>
                  <a:prstClr val="black"/>
                </a:solidFill>
              </a:rPr>
              <a:t>Informationsbroschüren</a:t>
            </a:r>
          </a:p>
        </p:txBody>
      </p:sp>
      <p:sp>
        <p:nvSpPr>
          <p:cNvPr id="21" name="Textfeld 16"/>
          <p:cNvSpPr txBox="1">
            <a:spLocks noChangeArrowheads="1"/>
          </p:cNvSpPr>
          <p:nvPr/>
        </p:nvSpPr>
        <p:spPr bwMode="auto">
          <a:xfrm>
            <a:off x="6948836" y="2834468"/>
            <a:ext cx="261302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altLang="de-DE" sz="1600" dirty="0">
                <a:solidFill>
                  <a:prstClr val="black"/>
                </a:solidFill>
              </a:rPr>
              <a:t>Musterfolder - Formulare</a:t>
            </a:r>
          </a:p>
        </p:txBody>
      </p:sp>
      <p:sp>
        <p:nvSpPr>
          <p:cNvPr id="22" name="Pfeil nach rechts 21"/>
          <p:cNvSpPr/>
          <p:nvPr/>
        </p:nvSpPr>
        <p:spPr>
          <a:xfrm rot="10800000">
            <a:off x="6785323" y="2729695"/>
            <a:ext cx="2663825" cy="549275"/>
          </a:xfrm>
          <a:prstGeom prst="rightArrow">
            <a:avLst/>
          </a:prstGeom>
          <a:noFill/>
          <a:ln>
            <a:solidFill>
              <a:srgbClr val="009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de-DE">
              <a:solidFill>
                <a:prstClr val="white"/>
              </a:solidFill>
            </a:endParaRPr>
          </a:p>
        </p:txBody>
      </p:sp>
      <p:pic>
        <p:nvPicPr>
          <p:cNvPr id="23" name="Grafik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594" y="4131218"/>
            <a:ext cx="1489075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Inhaltsplatzhalter 2"/>
          <p:cNvSpPr txBox="1">
            <a:spLocks/>
          </p:cNvSpPr>
          <p:nvPr/>
        </p:nvSpPr>
        <p:spPr bwMode="auto">
          <a:xfrm>
            <a:off x="2860773" y="3975643"/>
            <a:ext cx="6941670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AT" altLang="de-DE" dirty="0">
                <a:solidFill>
                  <a:prstClr val="black"/>
                </a:solidFill>
                <a:latin typeface="Arial Narrow" panose="020B0606020202030204" pitchFamily="34" charset="0"/>
              </a:rPr>
              <a:t>	- 2 zusätzliche Sonderurlaubstage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AT" altLang="de-DE" dirty="0">
                <a:solidFill>
                  <a:prstClr val="black"/>
                </a:solidFill>
                <a:latin typeface="Arial Narrow" panose="020B0606020202030204" pitchFamily="34" charset="0"/>
              </a:rPr>
              <a:t>	- Inanspruchnahme – VOR Antritt der Pflegekarenz/-teilzeit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AT" altLang="de-DE" dirty="0">
                <a:solidFill>
                  <a:prstClr val="black"/>
                </a:solidFill>
                <a:latin typeface="Arial Narrow" panose="020B0606020202030204" pitchFamily="34" charset="0"/>
              </a:rPr>
              <a:t>	- Firmenzugehörigkeit seit mehr als 3 Monaten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AT" altLang="de-DE" dirty="0">
                <a:solidFill>
                  <a:prstClr val="black"/>
                </a:solidFill>
                <a:latin typeface="Arial Narrow" panose="020B0606020202030204" pitchFamily="34" charset="0"/>
              </a:rPr>
              <a:t>	- Vorlage der zuerkannten Pflegestufe (Kopie)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AT" altLang="de-DE" dirty="0">
                <a:solidFill>
                  <a:prstClr val="black"/>
                </a:solidFill>
                <a:latin typeface="Arial Narrow" panose="020B0606020202030204" pitchFamily="34" charset="0"/>
              </a:rPr>
              <a:t>	- Nachweis, dass es sich um einen Familienangehörigen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</a:pPr>
            <a:r>
              <a:rPr lang="de-AT" altLang="de-DE" dirty="0">
                <a:solidFill>
                  <a:prstClr val="black"/>
                </a:solidFill>
                <a:latin typeface="Arial Narrow" panose="020B0606020202030204" pitchFamily="34" charset="0"/>
              </a:rPr>
              <a:t> 	  handelt</a:t>
            </a:r>
          </a:p>
          <a:p>
            <a: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endParaRPr lang="de-AT" altLang="de-DE" dirty="0">
              <a:solidFill>
                <a:prstClr val="black"/>
              </a:solidFill>
              <a:latin typeface="Arial Narrow" panose="020B0606020202030204" pitchFamily="34" charset="0"/>
            </a:endParaRPr>
          </a:p>
        </p:txBody>
      </p:sp>
      <p:sp>
        <p:nvSpPr>
          <p:cNvPr id="25" name="Inhaltsplatzhalter 2"/>
          <p:cNvSpPr txBox="1">
            <a:spLocks/>
          </p:cNvSpPr>
          <p:nvPr/>
        </p:nvSpPr>
        <p:spPr>
          <a:xfrm>
            <a:off x="960702" y="1399181"/>
            <a:ext cx="7925504" cy="47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de-AT" sz="2200" i="1" dirty="0">
                <a:solidFill>
                  <a:srgbClr val="FF0066"/>
                </a:solidFill>
                <a:sym typeface="Wingdings" panose="05000000000000000000" pitchFamily="2" charset="2"/>
              </a:rPr>
              <a:t>Pflegekarenz / Pflegeteilzeit</a:t>
            </a:r>
          </a:p>
          <a:p>
            <a:pPr>
              <a:defRPr/>
            </a:pPr>
            <a:endParaRPr lang="de-AT" dirty="0">
              <a:solidFill>
                <a:sysClr val="windowText" lastClr="000000"/>
              </a:solidFill>
            </a:endParaRPr>
          </a:p>
        </p:txBody>
      </p:sp>
      <p:sp>
        <p:nvSpPr>
          <p:cNvPr id="27" name="Foliennummernplatzhalter 5">
            <a:extLst>
              <a:ext uri="{FF2B5EF4-FFF2-40B4-BE49-F238E27FC236}">
                <a16:creationId xmlns:a16="http://schemas.microsoft.com/office/drawing/2014/main" id="{F76DA726-645F-4F4F-A1DA-DB1A83C5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3969" y="6356351"/>
            <a:ext cx="2133600" cy="365125"/>
          </a:xfrm>
        </p:spPr>
        <p:txBody>
          <a:bodyPr/>
          <a:lstStyle/>
          <a:p>
            <a:fld id="{3B560595-64FB-4C7E-A1EB-BF9F9AE50773}" type="slidenum">
              <a:rPr lang="de-AT" smtClean="0"/>
              <a:t>12</a:t>
            </a:fld>
            <a:endParaRPr lang="de-AT" dirty="0"/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2EFABA6F-5CB7-4330-A1D6-DC847B7380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8910" y="118939"/>
            <a:ext cx="2138277" cy="1169327"/>
          </a:xfrm>
          <a:prstGeom prst="rect">
            <a:avLst/>
          </a:prstGeom>
        </p:spPr>
      </p:pic>
      <p:sp>
        <p:nvSpPr>
          <p:cNvPr id="29" name="Fußzeilenplatzhalter 4">
            <a:extLst>
              <a:ext uri="{FF2B5EF4-FFF2-40B4-BE49-F238E27FC236}">
                <a16:creationId xmlns:a16="http://schemas.microsoft.com/office/drawing/2014/main" id="{2FF74190-AEAB-4D95-B89F-41341F200AC1}"/>
              </a:ext>
            </a:extLst>
          </p:cNvPr>
          <p:cNvSpPr txBox="1">
            <a:spLocks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Christine Marek</a:t>
            </a:r>
            <a:endParaRPr lang="de-AT" dirty="0"/>
          </a:p>
        </p:txBody>
      </p:sp>
      <p:grpSp>
        <p:nvGrpSpPr>
          <p:cNvPr id="31" name="Group 7">
            <a:extLst>
              <a:ext uri="{FF2B5EF4-FFF2-40B4-BE49-F238E27FC236}">
                <a16:creationId xmlns:a16="http://schemas.microsoft.com/office/drawing/2014/main" id="{0237B00E-C514-4FE8-A175-B39ABE1EE2C9}"/>
              </a:ext>
            </a:extLst>
          </p:cNvPr>
          <p:cNvGrpSpPr>
            <a:grpSpLocks/>
          </p:cNvGrpSpPr>
          <p:nvPr/>
        </p:nvGrpSpPr>
        <p:grpSpPr bwMode="auto">
          <a:xfrm>
            <a:off x="776654" y="166660"/>
            <a:ext cx="6337300" cy="792163"/>
            <a:chOff x="158" y="164"/>
            <a:chExt cx="3901" cy="499"/>
          </a:xfrm>
        </p:grpSpPr>
        <p:sp>
          <p:nvSpPr>
            <p:cNvPr id="32" name="Line 8">
              <a:extLst>
                <a:ext uri="{FF2B5EF4-FFF2-40B4-BE49-F238E27FC236}">
                  <a16:creationId xmlns:a16="http://schemas.microsoft.com/office/drawing/2014/main" id="{C0478B53-D4E5-4EF5-9B08-12122703017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663"/>
              <a:ext cx="390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ln>
                  <a:solidFill>
                    <a:srgbClr val="FF0066"/>
                  </a:solidFill>
                </a:ln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3" name="Line 9">
              <a:extLst>
                <a:ext uri="{FF2B5EF4-FFF2-40B4-BE49-F238E27FC236}">
                  <a16:creationId xmlns:a16="http://schemas.microsoft.com/office/drawing/2014/main" id="{DD6AC5EF-B9C2-4DDE-9E3C-7B331B3117C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64"/>
              <a:ext cx="0" cy="49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93242963-EAF3-450B-9EA5-A290D7E28E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074" y="2366203"/>
            <a:ext cx="1706536" cy="1387732"/>
          </a:xfrm>
          <a:prstGeom prst="rect">
            <a:avLst/>
          </a:prstGeom>
        </p:spPr>
      </p:pic>
      <p:sp>
        <p:nvSpPr>
          <p:cNvPr id="26" name="Datumsplatzhalter 3">
            <a:extLst>
              <a:ext uri="{FF2B5EF4-FFF2-40B4-BE49-F238E27FC236}">
                <a16:creationId xmlns:a16="http://schemas.microsoft.com/office/drawing/2014/main" id="{AB5DBA62-72DE-4124-9C0A-144C966D8D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6654" y="633827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6.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1194399824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9063" y="1558339"/>
            <a:ext cx="2994501" cy="469894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08654" y="-875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e-AT" sz="2800" b="1" dirty="0">
                <a:solidFill>
                  <a:srgbClr val="FF0066"/>
                </a:solidFill>
              </a:rPr>
              <a:t>Best Practice – Merkur Pflegefolder</a:t>
            </a:r>
            <a:endParaRPr lang="de-AT" sz="2800" dirty="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1772878" y="1482044"/>
            <a:ext cx="7925504" cy="47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AT" dirty="0">
              <a:solidFill>
                <a:sysClr val="windowText" lastClr="000000"/>
              </a:solidFill>
            </a:endParaRPr>
          </a:p>
        </p:txBody>
      </p:sp>
      <p:sp>
        <p:nvSpPr>
          <p:cNvPr id="25" name="Inhaltsplatzhalter 2"/>
          <p:cNvSpPr txBox="1">
            <a:spLocks/>
          </p:cNvSpPr>
          <p:nvPr/>
        </p:nvSpPr>
        <p:spPr>
          <a:xfrm>
            <a:off x="887671" y="1594056"/>
            <a:ext cx="7925504" cy="47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de-AT" sz="2200" i="1" dirty="0">
                <a:solidFill>
                  <a:srgbClr val="FF0066"/>
                </a:solidFill>
                <a:sym typeface="Wingdings" panose="05000000000000000000" pitchFamily="2" charset="2"/>
              </a:rPr>
              <a:t>Kompakter Folder rund um das Thema Pflege:</a:t>
            </a:r>
          </a:p>
          <a:p>
            <a:pPr marL="0" indent="0">
              <a:defRPr/>
            </a:pPr>
            <a:endParaRPr lang="de-AT" sz="1800" i="1" dirty="0">
              <a:solidFill>
                <a:srgbClr val="FF0066"/>
              </a:solidFill>
              <a:sym typeface="Wingdings" panose="05000000000000000000" pitchFamily="2" charset="2"/>
            </a:endParaRPr>
          </a:p>
          <a:p>
            <a:pPr marL="285750" indent="-285750">
              <a:spcBef>
                <a:spcPts val="1200"/>
              </a:spcBef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sz="2000" b="0" dirty="0">
                <a:sym typeface="Wingdings" panose="05000000000000000000" pitchFamily="2" charset="2"/>
              </a:rPr>
              <a:t>Pflegekarenz / Pflegeteilzeit</a:t>
            </a:r>
          </a:p>
          <a:p>
            <a:pPr marL="285750" indent="-285750">
              <a:spcBef>
                <a:spcPts val="1200"/>
              </a:spcBef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sz="2000" b="0" dirty="0">
                <a:sym typeface="Wingdings" panose="05000000000000000000" pitchFamily="2" charset="2"/>
              </a:rPr>
              <a:t>Möglichkeiten der Pflegefreistellungen</a:t>
            </a:r>
          </a:p>
          <a:p>
            <a:pPr marL="285750" indent="-285750">
              <a:spcBef>
                <a:spcPts val="1200"/>
              </a:spcBef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sz="2000" b="0" dirty="0">
                <a:sym typeface="Wingdings" panose="05000000000000000000" pitchFamily="2" charset="2"/>
              </a:rPr>
              <a:t>Familienhospizkarenz</a:t>
            </a:r>
          </a:p>
          <a:p>
            <a:pPr marL="285750" indent="-285750">
              <a:spcBef>
                <a:spcPts val="1200"/>
              </a:spcBef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sz="2000" b="0" dirty="0">
                <a:sym typeface="Wingdings" panose="05000000000000000000" pitchFamily="2" charset="2"/>
              </a:rPr>
              <a:t>Pflegegeld</a:t>
            </a:r>
          </a:p>
          <a:p>
            <a:pPr marL="285750" indent="-285750">
              <a:spcBef>
                <a:spcPts val="1200"/>
              </a:spcBef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sz="2000" b="0" dirty="0">
                <a:sym typeface="Wingdings" panose="05000000000000000000" pitchFamily="2" charset="2"/>
              </a:rPr>
              <a:t>Informationsstellen in den Ländern</a:t>
            </a:r>
          </a:p>
          <a:p>
            <a:pPr marL="285750" indent="-285750">
              <a:spcBef>
                <a:spcPts val="1200"/>
              </a:spcBef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sz="2000" b="0" dirty="0">
                <a:sym typeface="Wingdings" panose="05000000000000000000" pitchFamily="2" charset="2"/>
              </a:rPr>
              <a:t>Interne Ansprechpartner/innen</a:t>
            </a:r>
          </a:p>
          <a:p>
            <a:pPr marL="0" indent="0">
              <a:defRPr/>
            </a:pPr>
            <a:endParaRPr lang="de-AT" b="0" dirty="0">
              <a:sym typeface="Wingdings" panose="05000000000000000000" pitchFamily="2" charset="2"/>
            </a:endParaRPr>
          </a:p>
          <a:p>
            <a:pPr>
              <a:defRPr/>
            </a:pPr>
            <a:endParaRPr lang="de-AT" dirty="0">
              <a:solidFill>
                <a:sysClr val="windowText" lastClr="000000"/>
              </a:solidFill>
            </a:endParaRPr>
          </a:p>
        </p:txBody>
      </p:sp>
      <p:sp>
        <p:nvSpPr>
          <p:cNvPr id="18" name="Foliennummernplatzhalter 5">
            <a:extLst>
              <a:ext uri="{FF2B5EF4-FFF2-40B4-BE49-F238E27FC236}">
                <a16:creationId xmlns:a16="http://schemas.microsoft.com/office/drawing/2014/main" id="{D3F73F07-3F38-414F-AF1D-2811E1CD5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3969" y="6356351"/>
            <a:ext cx="2133600" cy="365125"/>
          </a:xfrm>
        </p:spPr>
        <p:txBody>
          <a:bodyPr/>
          <a:lstStyle/>
          <a:p>
            <a:fld id="{3B560595-64FB-4C7E-A1EB-BF9F9AE50773}" type="slidenum">
              <a:rPr lang="de-AT" smtClean="0"/>
              <a:t>13</a:t>
            </a:fld>
            <a:endParaRPr lang="de-AT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F2CFD797-63F1-4C63-96EA-69D6CF79A3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8910" y="118939"/>
            <a:ext cx="2138277" cy="1169327"/>
          </a:xfrm>
          <a:prstGeom prst="rect">
            <a:avLst/>
          </a:prstGeom>
        </p:spPr>
      </p:pic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CEF8982F-199A-4B1D-B95A-B2C9FE2E27D5}"/>
              </a:ext>
            </a:extLst>
          </p:cNvPr>
          <p:cNvSpPr txBox="1">
            <a:spLocks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Christine Marek</a:t>
            </a:r>
            <a:endParaRPr lang="de-AT" dirty="0"/>
          </a:p>
        </p:txBody>
      </p:sp>
      <p:grpSp>
        <p:nvGrpSpPr>
          <p:cNvPr id="22" name="Group 7">
            <a:extLst>
              <a:ext uri="{FF2B5EF4-FFF2-40B4-BE49-F238E27FC236}">
                <a16:creationId xmlns:a16="http://schemas.microsoft.com/office/drawing/2014/main" id="{1A8499B8-E786-4499-9781-F1B9A6DFD0CA}"/>
              </a:ext>
            </a:extLst>
          </p:cNvPr>
          <p:cNvGrpSpPr>
            <a:grpSpLocks/>
          </p:cNvGrpSpPr>
          <p:nvPr/>
        </p:nvGrpSpPr>
        <p:grpSpPr bwMode="auto">
          <a:xfrm>
            <a:off x="776654" y="166660"/>
            <a:ext cx="6337300" cy="792163"/>
            <a:chOff x="158" y="164"/>
            <a:chExt cx="3901" cy="499"/>
          </a:xfrm>
        </p:grpSpPr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40B61BE3-0699-4EC4-A0AA-86229E62A8D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663"/>
              <a:ext cx="390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ln>
                  <a:solidFill>
                    <a:srgbClr val="FF0066"/>
                  </a:solidFill>
                </a:ln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1882CD60-0F7B-4909-9304-4996AC7764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64"/>
              <a:ext cx="0" cy="49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26" name="Picture 5">
            <a:extLst>
              <a:ext uri="{FF2B5EF4-FFF2-40B4-BE49-F238E27FC236}">
                <a16:creationId xmlns:a16="http://schemas.microsoft.com/office/drawing/2014/main" id="{837E9920-CBE8-44DA-BFB4-31B8941D9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0762" y="1420180"/>
            <a:ext cx="2494229" cy="865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Datumsplatzhalter 3">
            <a:extLst>
              <a:ext uri="{FF2B5EF4-FFF2-40B4-BE49-F238E27FC236}">
                <a16:creationId xmlns:a16="http://schemas.microsoft.com/office/drawing/2014/main" id="{A05D0FC0-7752-4FEE-BADA-F636356BB0E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6654" y="633827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6.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148301143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99862" y="-3005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e-AT" sz="2800" b="1" dirty="0">
                <a:solidFill>
                  <a:srgbClr val="FF0066"/>
                </a:solidFill>
              </a:rPr>
              <a:t>Zum Schluss noch ein Tipp…</a:t>
            </a:r>
            <a:endParaRPr lang="de-AT" sz="2800" dirty="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1772878" y="1482044"/>
            <a:ext cx="7925504" cy="47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de-AT" dirty="0">
              <a:solidFill>
                <a:sysClr val="windowText" lastClr="000000"/>
              </a:solidFill>
            </a:endParaRPr>
          </a:p>
        </p:txBody>
      </p:sp>
      <p:sp>
        <p:nvSpPr>
          <p:cNvPr id="25" name="Inhaltsplatzhalter 2"/>
          <p:cNvSpPr txBox="1">
            <a:spLocks/>
          </p:cNvSpPr>
          <p:nvPr/>
        </p:nvSpPr>
        <p:spPr>
          <a:xfrm>
            <a:off x="895818" y="1443019"/>
            <a:ext cx="8802563" cy="47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de-AT" sz="2200" i="1" dirty="0">
                <a:solidFill>
                  <a:srgbClr val="FF0066"/>
                </a:solidFill>
                <a:sym typeface="Wingdings" panose="05000000000000000000" pitchFamily="2" charset="2"/>
              </a:rPr>
              <a:t>Audit </a:t>
            </a:r>
            <a:r>
              <a:rPr lang="de-AT" sz="2200" i="1" dirty="0" err="1">
                <a:solidFill>
                  <a:srgbClr val="FF0066"/>
                </a:solidFill>
                <a:sym typeface="Wingdings" panose="05000000000000000000" pitchFamily="2" charset="2"/>
              </a:rPr>
              <a:t>berufundfamilie</a:t>
            </a:r>
            <a:endParaRPr lang="de-AT" sz="2200" i="1" dirty="0">
              <a:solidFill>
                <a:srgbClr val="FF0066"/>
              </a:solidFill>
              <a:sym typeface="Wingdings" panose="05000000000000000000" pitchFamily="2" charset="2"/>
            </a:endParaRPr>
          </a:p>
          <a:p>
            <a:pPr marL="0" indent="0">
              <a:defRPr/>
            </a:pPr>
            <a:endParaRPr lang="de-AT" sz="1800" i="1" dirty="0">
              <a:solidFill>
                <a:srgbClr val="FF0066"/>
              </a:solidFill>
              <a:sym typeface="Wingdings" panose="05000000000000000000" pitchFamily="2" charset="2"/>
            </a:endParaRPr>
          </a:p>
          <a:p>
            <a:pPr marL="285750" indent="-285750">
              <a:spcBef>
                <a:spcPts val="1200"/>
              </a:spcBef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sz="2000" b="0" dirty="0">
                <a:sym typeface="Wingdings" panose="05000000000000000000" pitchFamily="2" charset="2"/>
              </a:rPr>
              <a:t>Nachhaltiger Prozess – individuell maßgeschneidert</a:t>
            </a:r>
          </a:p>
          <a:p>
            <a:pPr marL="285750" indent="-285750">
              <a:spcBef>
                <a:spcPts val="1200"/>
              </a:spcBef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sz="2000" b="0" dirty="0">
                <a:sym typeface="Wingdings" panose="05000000000000000000" pitchFamily="2" charset="2"/>
              </a:rPr>
              <a:t>Begleitung durch erfahrene Auditor/innen und externe Zertifizierungsstellen</a:t>
            </a:r>
          </a:p>
          <a:p>
            <a:pPr marL="285750" indent="-285750">
              <a:spcBef>
                <a:spcPts val="1200"/>
              </a:spcBef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sz="2000" b="0" dirty="0">
                <a:sym typeface="Wingdings" panose="05000000000000000000" pitchFamily="2" charset="2"/>
              </a:rPr>
              <a:t>Nach erfolgreicher Begutachtung staatliches Gütezeichen vom BMFJ</a:t>
            </a:r>
          </a:p>
          <a:p>
            <a:pPr marL="285750" indent="-285750">
              <a:spcBef>
                <a:spcPts val="1200"/>
              </a:spcBef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sz="2000" b="0" dirty="0">
                <a:sym typeface="Wingdings" panose="05000000000000000000" pitchFamily="2" charset="2"/>
              </a:rPr>
              <a:t>Jeweils individuelle Entwicklung der Maßnahmen und nachhaltige Umsetzung als Grundpfeiler</a:t>
            </a:r>
          </a:p>
          <a:p>
            <a:pPr marL="285750" indent="-285750">
              <a:spcBef>
                <a:spcPts val="1200"/>
              </a:spcBef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sz="2000" b="0" dirty="0">
                <a:sym typeface="Wingdings" panose="05000000000000000000" pitchFamily="2" charset="2"/>
              </a:rPr>
              <a:t>Re-Auditierung nach jeweils 3 Jahren</a:t>
            </a:r>
          </a:p>
          <a:p>
            <a:pPr marL="285750" indent="-285750">
              <a:spcBef>
                <a:spcPts val="1200"/>
              </a:spcBef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sz="2000" b="0" dirty="0">
                <a:sym typeface="Wingdings" panose="05000000000000000000" pitchFamily="2" charset="2"/>
              </a:rPr>
              <a:t>Kommunikation nach außen als familienfreundliches Unternehmen</a:t>
            </a:r>
          </a:p>
          <a:p>
            <a:pPr marL="285750" indent="-285750">
              <a:spcBef>
                <a:spcPts val="1200"/>
              </a:spcBef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sz="2000" b="0" dirty="0">
                <a:sym typeface="Wingdings" panose="05000000000000000000" pitchFamily="2" charset="2"/>
              </a:rPr>
              <a:t>Informationen unter </a:t>
            </a:r>
            <a:r>
              <a:rPr lang="de-AT" sz="2000" b="0" dirty="0">
                <a:sym typeface="Wingdings" panose="05000000000000000000" pitchFamily="2" charset="2"/>
                <a:hlinkClick r:id="rId3"/>
              </a:rPr>
              <a:t>www.familieundberuf.at</a:t>
            </a:r>
            <a:r>
              <a:rPr lang="de-AT" sz="2000" b="0" dirty="0">
                <a:sym typeface="Wingdings" panose="05000000000000000000" pitchFamily="2" charset="2"/>
              </a:rPr>
              <a:t> </a:t>
            </a:r>
          </a:p>
          <a:p>
            <a:pPr marL="0" indent="0">
              <a:defRPr/>
            </a:pPr>
            <a:endParaRPr lang="de-AT" b="0" dirty="0">
              <a:sym typeface="Wingdings" panose="05000000000000000000" pitchFamily="2" charset="2"/>
            </a:endParaRPr>
          </a:p>
          <a:p>
            <a:pPr>
              <a:defRPr/>
            </a:pPr>
            <a:endParaRPr lang="de-AT" dirty="0">
              <a:solidFill>
                <a:sysClr val="windowText" lastClr="000000"/>
              </a:solidFill>
            </a:endParaRPr>
          </a:p>
        </p:txBody>
      </p:sp>
      <p:sp>
        <p:nvSpPr>
          <p:cNvPr id="3" name="AutoShape 2" descr="Bildergebnis für audit beruf und familie österreich"/>
          <p:cNvSpPr>
            <a:spLocks noChangeAspect="1" noChangeArrowheads="1"/>
          </p:cNvSpPr>
          <p:nvPr/>
        </p:nvSpPr>
        <p:spPr bwMode="auto">
          <a:xfrm>
            <a:off x="14922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sp>
        <p:nvSpPr>
          <p:cNvPr id="4" name="AutoShape 4" descr="Bildergebnis für audit beruf und familie österreich"/>
          <p:cNvSpPr>
            <a:spLocks noChangeAspect="1" noChangeArrowheads="1"/>
          </p:cNvSpPr>
          <p:nvPr/>
        </p:nvSpPr>
        <p:spPr bwMode="auto">
          <a:xfrm>
            <a:off x="164465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AT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6052" y="1212010"/>
            <a:ext cx="3434421" cy="1067917"/>
          </a:xfrm>
          <a:prstGeom prst="rect">
            <a:avLst/>
          </a:prstGeom>
        </p:spPr>
      </p:pic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6A755409-8E17-44C0-B2A7-757C575B1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3969" y="6356351"/>
            <a:ext cx="2133600" cy="365125"/>
          </a:xfrm>
        </p:spPr>
        <p:txBody>
          <a:bodyPr/>
          <a:lstStyle/>
          <a:p>
            <a:fld id="{3B560595-64FB-4C7E-A1EB-BF9F9AE50773}" type="slidenum">
              <a:rPr lang="de-AT" smtClean="0"/>
              <a:t>14</a:t>
            </a:fld>
            <a:endParaRPr lang="de-AT" dirty="0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342CBE8-14EE-4C4F-90B2-31A3455FCC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38910" y="118939"/>
            <a:ext cx="2138277" cy="1169327"/>
          </a:xfrm>
          <a:prstGeom prst="rect">
            <a:avLst/>
          </a:prstGeom>
        </p:spPr>
      </p:pic>
      <p:sp>
        <p:nvSpPr>
          <p:cNvPr id="19" name="Fußzeilenplatzhalter 4">
            <a:extLst>
              <a:ext uri="{FF2B5EF4-FFF2-40B4-BE49-F238E27FC236}">
                <a16:creationId xmlns:a16="http://schemas.microsoft.com/office/drawing/2014/main" id="{214194B1-47BB-432B-9604-5382EB64C7B5}"/>
              </a:ext>
            </a:extLst>
          </p:cNvPr>
          <p:cNvSpPr txBox="1">
            <a:spLocks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Christine Marek</a:t>
            </a:r>
            <a:endParaRPr lang="de-AT" dirty="0"/>
          </a:p>
        </p:txBody>
      </p:sp>
      <p:grpSp>
        <p:nvGrpSpPr>
          <p:cNvPr id="21" name="Group 7">
            <a:extLst>
              <a:ext uri="{FF2B5EF4-FFF2-40B4-BE49-F238E27FC236}">
                <a16:creationId xmlns:a16="http://schemas.microsoft.com/office/drawing/2014/main" id="{559265F4-99EA-485C-8836-42EB09F45C24}"/>
              </a:ext>
            </a:extLst>
          </p:cNvPr>
          <p:cNvGrpSpPr>
            <a:grpSpLocks/>
          </p:cNvGrpSpPr>
          <p:nvPr/>
        </p:nvGrpSpPr>
        <p:grpSpPr bwMode="auto">
          <a:xfrm>
            <a:off x="776654" y="166660"/>
            <a:ext cx="6337300" cy="792163"/>
            <a:chOff x="158" y="164"/>
            <a:chExt cx="3901" cy="499"/>
          </a:xfrm>
        </p:grpSpPr>
        <p:sp>
          <p:nvSpPr>
            <p:cNvPr id="22" name="Line 8">
              <a:extLst>
                <a:ext uri="{FF2B5EF4-FFF2-40B4-BE49-F238E27FC236}">
                  <a16:creationId xmlns:a16="http://schemas.microsoft.com/office/drawing/2014/main" id="{142FCC7D-2405-43E8-9538-32DC0381DC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663"/>
              <a:ext cx="390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ln>
                  <a:solidFill>
                    <a:srgbClr val="FF0066"/>
                  </a:solidFill>
                </a:ln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" name="Line 9">
              <a:extLst>
                <a:ext uri="{FF2B5EF4-FFF2-40B4-BE49-F238E27FC236}">
                  <a16:creationId xmlns:a16="http://schemas.microsoft.com/office/drawing/2014/main" id="{21E1CE89-428E-4122-BC69-A59FE30BF43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64"/>
              <a:ext cx="0" cy="49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6" name="Datumsplatzhalter 3">
            <a:extLst>
              <a:ext uri="{FF2B5EF4-FFF2-40B4-BE49-F238E27FC236}">
                <a16:creationId xmlns:a16="http://schemas.microsoft.com/office/drawing/2014/main" id="{C4CD8567-56B4-4603-B746-EC9C051469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6654" y="633827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6.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0578549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76654" y="-8759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e-AT" sz="2800" b="1" dirty="0">
                <a:solidFill>
                  <a:srgbClr val="FF0066"/>
                </a:solidFill>
              </a:rPr>
              <a:t>Vereinbarkeit von Beruf und Familie</a:t>
            </a:r>
            <a:endParaRPr lang="de-AT" sz="2800" dirty="0"/>
          </a:p>
        </p:txBody>
      </p:sp>
      <p:sp>
        <p:nvSpPr>
          <p:cNvPr id="16" name="Inhaltsplatzhalter 2"/>
          <p:cNvSpPr txBox="1">
            <a:spLocks/>
          </p:cNvSpPr>
          <p:nvPr/>
        </p:nvSpPr>
        <p:spPr>
          <a:xfrm>
            <a:off x="1088884" y="2129466"/>
            <a:ext cx="5200273" cy="2881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FF0066"/>
              </a:buClr>
              <a:defRPr/>
            </a:pPr>
            <a:r>
              <a:rPr lang="de-AT" sz="5400" i="1" dirty="0" err="1">
                <a:solidFill>
                  <a:srgbClr val="FF0066"/>
                </a:solidFill>
              </a:rPr>
              <a:t>Win</a:t>
            </a:r>
            <a:r>
              <a:rPr lang="de-AT" sz="5400" i="1" dirty="0">
                <a:solidFill>
                  <a:srgbClr val="FF0066"/>
                </a:solidFill>
              </a:rPr>
              <a:t>/</a:t>
            </a:r>
            <a:r>
              <a:rPr lang="de-AT" sz="5400" i="1" dirty="0" err="1">
                <a:solidFill>
                  <a:srgbClr val="FF0066"/>
                </a:solidFill>
              </a:rPr>
              <a:t>Win</a:t>
            </a:r>
            <a:r>
              <a:rPr lang="de-AT" sz="5400" i="1" dirty="0">
                <a:solidFill>
                  <a:srgbClr val="FF0066"/>
                </a:solidFill>
              </a:rPr>
              <a:t> für </a:t>
            </a:r>
          </a:p>
          <a:p>
            <a:pPr marL="0" indent="0">
              <a:buClr>
                <a:srgbClr val="FF0066"/>
              </a:buClr>
              <a:defRPr/>
            </a:pPr>
            <a:r>
              <a:rPr lang="de-AT" sz="5400" i="1" dirty="0">
                <a:solidFill>
                  <a:srgbClr val="FF0066"/>
                </a:solidFill>
              </a:rPr>
              <a:t>Arbeitgeber und</a:t>
            </a:r>
          </a:p>
          <a:p>
            <a:pPr marL="0" indent="0">
              <a:buClr>
                <a:srgbClr val="FF0066"/>
              </a:buClr>
              <a:defRPr/>
            </a:pPr>
            <a:r>
              <a:rPr lang="de-AT" sz="5400" i="1" dirty="0">
                <a:solidFill>
                  <a:srgbClr val="FF0066"/>
                </a:solidFill>
              </a:rPr>
              <a:t>Arbeitnehmer!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2922" y="2080429"/>
            <a:ext cx="3024336" cy="3079325"/>
          </a:xfrm>
          <a:prstGeom prst="rect">
            <a:avLst/>
          </a:prstGeom>
        </p:spPr>
      </p:pic>
      <p:sp>
        <p:nvSpPr>
          <p:cNvPr id="17" name="Foliennummernplatzhalter 5">
            <a:extLst>
              <a:ext uri="{FF2B5EF4-FFF2-40B4-BE49-F238E27FC236}">
                <a16:creationId xmlns:a16="http://schemas.microsoft.com/office/drawing/2014/main" id="{83C7C501-6FA8-4C2E-A6D0-7FDF545C11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3969" y="6356351"/>
            <a:ext cx="2133600" cy="365125"/>
          </a:xfrm>
        </p:spPr>
        <p:txBody>
          <a:bodyPr/>
          <a:lstStyle/>
          <a:p>
            <a:fld id="{3B560595-64FB-4C7E-A1EB-BF9F9AE50773}" type="slidenum">
              <a:rPr lang="de-AT" smtClean="0"/>
              <a:t>15</a:t>
            </a:fld>
            <a:endParaRPr lang="de-AT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A87CBEF2-6255-46D7-9AE7-F7166E8E36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8910" y="118939"/>
            <a:ext cx="2138277" cy="1169327"/>
          </a:xfrm>
          <a:prstGeom prst="rect">
            <a:avLst/>
          </a:prstGeom>
        </p:spPr>
      </p:pic>
      <p:sp>
        <p:nvSpPr>
          <p:cNvPr id="20" name="Fußzeilenplatzhalter 4">
            <a:extLst>
              <a:ext uri="{FF2B5EF4-FFF2-40B4-BE49-F238E27FC236}">
                <a16:creationId xmlns:a16="http://schemas.microsoft.com/office/drawing/2014/main" id="{8F761365-8843-4B40-8CAD-20F3B976226B}"/>
              </a:ext>
            </a:extLst>
          </p:cNvPr>
          <p:cNvSpPr txBox="1">
            <a:spLocks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Christine Marek</a:t>
            </a:r>
            <a:endParaRPr lang="de-AT" dirty="0"/>
          </a:p>
        </p:txBody>
      </p:sp>
      <p:grpSp>
        <p:nvGrpSpPr>
          <p:cNvPr id="22" name="Group 7">
            <a:extLst>
              <a:ext uri="{FF2B5EF4-FFF2-40B4-BE49-F238E27FC236}">
                <a16:creationId xmlns:a16="http://schemas.microsoft.com/office/drawing/2014/main" id="{86BD1B38-1B2B-482F-A0A1-D97151D199F4}"/>
              </a:ext>
            </a:extLst>
          </p:cNvPr>
          <p:cNvGrpSpPr>
            <a:grpSpLocks/>
          </p:cNvGrpSpPr>
          <p:nvPr/>
        </p:nvGrpSpPr>
        <p:grpSpPr bwMode="auto">
          <a:xfrm>
            <a:off x="776654" y="166660"/>
            <a:ext cx="6337300" cy="792163"/>
            <a:chOff x="158" y="164"/>
            <a:chExt cx="3901" cy="499"/>
          </a:xfrm>
        </p:grpSpPr>
        <p:sp>
          <p:nvSpPr>
            <p:cNvPr id="23" name="Line 8">
              <a:extLst>
                <a:ext uri="{FF2B5EF4-FFF2-40B4-BE49-F238E27FC236}">
                  <a16:creationId xmlns:a16="http://schemas.microsoft.com/office/drawing/2014/main" id="{F972AFCD-4B5B-46E6-9139-C88473F125F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663"/>
              <a:ext cx="390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ln>
                  <a:solidFill>
                    <a:srgbClr val="FF0066"/>
                  </a:solidFill>
                </a:ln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" name="Line 9">
              <a:extLst>
                <a:ext uri="{FF2B5EF4-FFF2-40B4-BE49-F238E27FC236}">
                  <a16:creationId xmlns:a16="http://schemas.microsoft.com/office/drawing/2014/main" id="{C053913C-5D23-4C93-A49D-BEA1EFCF54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64"/>
              <a:ext cx="0" cy="49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700B3A35-A624-4D11-9370-5A9DE714485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6654" y="633827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6.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1304270357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939" y="2517326"/>
            <a:ext cx="5770984" cy="3682836"/>
          </a:xfrm>
          <a:prstGeom prst="rect">
            <a:avLst/>
          </a:prstGeom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9483969" y="6356351"/>
            <a:ext cx="2133600" cy="365125"/>
          </a:xfrm>
        </p:spPr>
        <p:txBody>
          <a:bodyPr/>
          <a:lstStyle/>
          <a:p>
            <a:fld id="{3B560595-64FB-4C7E-A1EB-BF9F9AE50773}" type="slidenum">
              <a:rPr lang="de-AT" smtClean="0"/>
              <a:t>2</a:t>
            </a:fld>
            <a:endParaRPr lang="de-AT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8910" y="118939"/>
            <a:ext cx="2138277" cy="1169327"/>
          </a:xfrm>
          <a:prstGeom prst="rect">
            <a:avLst/>
          </a:prstGeom>
        </p:spPr>
      </p:pic>
      <p:sp>
        <p:nvSpPr>
          <p:cNvPr id="14" name="Fußzeilenplatzhalter 4"/>
          <p:cNvSpPr>
            <a:spLocks noGrp="1"/>
          </p:cNvSpPr>
          <p:nvPr>
            <p:ph type="ftr" sz="quarter" idx="4294967295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r>
              <a:rPr lang="de-AT" dirty="0"/>
              <a:t>Christine Marek</a:t>
            </a:r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1347300" y="1789637"/>
            <a:ext cx="5221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300"/>
              </a:spcAft>
            </a:pPr>
            <a:r>
              <a:rPr lang="de-AT" sz="3600" b="1" i="1" dirty="0">
                <a:solidFill>
                  <a:srgbClr val="FF0066"/>
                </a:solidFill>
              </a:rPr>
              <a:t>Beruf und Familie -</a:t>
            </a:r>
          </a:p>
          <a:p>
            <a:pPr algn="l"/>
            <a:r>
              <a:rPr lang="de-AT" sz="3600" b="1" dirty="0">
                <a:solidFill>
                  <a:srgbClr val="FF0066"/>
                </a:solidFill>
              </a:rPr>
              <a:t>Vom Randthema zur</a:t>
            </a:r>
          </a:p>
          <a:p>
            <a:pPr algn="l">
              <a:spcAft>
                <a:spcPts val="600"/>
              </a:spcAft>
            </a:pPr>
            <a:r>
              <a:rPr lang="de-AT" sz="3600" b="1" dirty="0">
                <a:solidFill>
                  <a:srgbClr val="FF0066"/>
                </a:solidFill>
              </a:rPr>
              <a:t>echten Herausforderung </a:t>
            </a:r>
          </a:p>
          <a:p>
            <a:pPr algn="l"/>
            <a:r>
              <a:rPr lang="de-AT" sz="3600" b="1" dirty="0">
                <a:solidFill>
                  <a:srgbClr val="FF0066"/>
                </a:solidFill>
              </a:rPr>
              <a:t>Die Fakten</a:t>
            </a:r>
            <a:endParaRPr lang="de-AT" sz="3600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3C054D78-133F-40D6-8A6C-CE54D90FF5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6654" y="633827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6.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386337118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805503" y="26411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e-AT" sz="2800" b="1" dirty="0">
                <a:solidFill>
                  <a:srgbClr val="FF0066"/>
                </a:solidFill>
              </a:rPr>
              <a:t>Facts – Erwerbstätigkeit und Karenzen</a:t>
            </a:r>
            <a:endParaRPr lang="de-AT" sz="2800" dirty="0"/>
          </a:p>
        </p:txBody>
      </p: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776654" y="201830"/>
            <a:ext cx="6337300" cy="792163"/>
            <a:chOff x="158" y="164"/>
            <a:chExt cx="3901" cy="499"/>
          </a:xfrm>
        </p:grpSpPr>
        <p:sp>
          <p:nvSpPr>
            <p:cNvPr id="11" name="Line 8"/>
            <p:cNvSpPr>
              <a:spLocks noChangeShapeType="1"/>
            </p:cNvSpPr>
            <p:nvPr/>
          </p:nvSpPr>
          <p:spPr bwMode="auto">
            <a:xfrm>
              <a:off x="158" y="663"/>
              <a:ext cx="390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ln>
                  <a:solidFill>
                    <a:srgbClr val="FF0066"/>
                  </a:solidFill>
                </a:ln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2" name="Line 9"/>
            <p:cNvSpPr>
              <a:spLocks noChangeShapeType="1"/>
            </p:cNvSpPr>
            <p:nvPr/>
          </p:nvSpPr>
          <p:spPr bwMode="auto">
            <a:xfrm>
              <a:off x="158" y="164"/>
              <a:ext cx="0" cy="49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4" name="Inhaltsplatzhalter 2"/>
          <p:cNvSpPr txBox="1">
            <a:spLocks/>
          </p:cNvSpPr>
          <p:nvPr/>
        </p:nvSpPr>
        <p:spPr>
          <a:xfrm>
            <a:off x="872911" y="1323510"/>
            <a:ext cx="9783365" cy="49614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1500" dirty="0">
                <a:solidFill>
                  <a:sysClr val="windowText" lastClr="000000"/>
                </a:solidFill>
              </a:rPr>
              <a:t>Erwerbsquoten 25-49-jährige mit Kindern unter 15 J.*	1997 </a:t>
            </a:r>
            <a:r>
              <a:rPr lang="de-AT" sz="1500" i="1" dirty="0">
                <a:solidFill>
                  <a:sysClr val="windowText" lastClr="000000"/>
                </a:solidFill>
              </a:rPr>
              <a:t>(davon Teilzeit)</a:t>
            </a:r>
            <a:r>
              <a:rPr lang="de-AT" sz="1500" dirty="0">
                <a:solidFill>
                  <a:sysClr val="windowText" lastClr="000000"/>
                </a:solidFill>
              </a:rPr>
              <a:t>	2017 </a:t>
            </a:r>
            <a:r>
              <a:rPr lang="de-AT" sz="1500" i="1" dirty="0">
                <a:solidFill>
                  <a:sysClr val="windowText" lastClr="000000"/>
                </a:solidFill>
              </a:rPr>
              <a:t>(davon Teilzeit)</a:t>
            </a:r>
          </a:p>
          <a:p>
            <a:pPr>
              <a:defRPr/>
            </a:pPr>
            <a:r>
              <a:rPr lang="de-AT" sz="1500" b="0" dirty="0">
                <a:solidFill>
                  <a:sysClr val="windowText" lastClr="000000"/>
                </a:solidFill>
              </a:rPr>
              <a:t>Frauen					55,5% </a:t>
            </a:r>
            <a:r>
              <a:rPr lang="de-AT" sz="1500" b="0" i="1" dirty="0">
                <a:solidFill>
                  <a:sysClr val="windowText" lastClr="000000"/>
                </a:solidFill>
              </a:rPr>
              <a:t>(44,9%)</a:t>
            </a:r>
            <a:r>
              <a:rPr lang="de-AT" sz="1500" b="0" dirty="0">
                <a:solidFill>
                  <a:sysClr val="windowText" lastClr="000000"/>
                </a:solidFill>
              </a:rPr>
              <a:t>	66,9% </a:t>
            </a:r>
            <a:r>
              <a:rPr lang="de-AT" sz="1500" i="1" dirty="0">
                <a:solidFill>
                  <a:srgbClr val="FF0066"/>
                </a:solidFill>
              </a:rPr>
              <a:t>(73,4%)</a:t>
            </a:r>
            <a:r>
              <a:rPr lang="de-AT" sz="1500" b="0" dirty="0">
                <a:solidFill>
                  <a:sysClr val="windowText" lastClr="000000"/>
                </a:solidFill>
              </a:rPr>
              <a:t>	</a:t>
            </a:r>
          </a:p>
          <a:p>
            <a:pPr lvl="0">
              <a:defRPr/>
            </a:pPr>
            <a:r>
              <a:rPr lang="de-AT" sz="1500" b="0" dirty="0">
                <a:solidFill>
                  <a:sysClr val="windowText" lastClr="000000"/>
                </a:solidFill>
              </a:rPr>
              <a:t>Männer					96,0% </a:t>
            </a:r>
            <a:r>
              <a:rPr lang="de-AT" sz="1500" b="0" i="1" dirty="0">
                <a:solidFill>
                  <a:sysClr val="windowText" lastClr="000000"/>
                </a:solidFill>
              </a:rPr>
              <a:t>(2,8%)</a:t>
            </a:r>
            <a:r>
              <a:rPr lang="de-AT" sz="1500" b="0" dirty="0">
                <a:solidFill>
                  <a:sysClr val="windowText" lastClr="000000"/>
                </a:solidFill>
              </a:rPr>
              <a:t>	92,7% </a:t>
            </a:r>
            <a:r>
              <a:rPr lang="de-AT" sz="1500" b="0" i="1" dirty="0">
                <a:solidFill>
                  <a:sysClr val="windowText" lastClr="000000"/>
                </a:solidFill>
              </a:rPr>
              <a:t>(6,8%)</a:t>
            </a:r>
          </a:p>
          <a:p>
            <a:pPr>
              <a:spcAft>
                <a:spcPts val="600"/>
              </a:spcAft>
              <a:defRPr/>
            </a:pPr>
            <a:r>
              <a:rPr lang="de-AT" sz="1500" b="0" i="1" dirty="0">
                <a:solidFill>
                  <a:srgbClr val="FF0066"/>
                </a:solidFill>
              </a:rPr>
              <a:t>ABER: </a:t>
            </a:r>
            <a:r>
              <a:rPr lang="de-AT" sz="1500" b="0" i="1" dirty="0">
                <a:solidFill>
                  <a:sysClr val="windowText" lastClr="000000"/>
                </a:solidFill>
              </a:rPr>
              <a:t>Frauen zwischen 25 und 49 J. OHNE Kinder unter 15 J.			</a:t>
            </a:r>
            <a:r>
              <a:rPr lang="de-AT" sz="1500" i="1" dirty="0">
                <a:solidFill>
                  <a:srgbClr val="FF0066"/>
                </a:solidFill>
              </a:rPr>
              <a:t>27,3%</a:t>
            </a:r>
          </a:p>
          <a:p>
            <a:pPr>
              <a:spcAft>
                <a:spcPts val="600"/>
              </a:spcAft>
              <a:defRPr/>
            </a:pPr>
            <a:r>
              <a:rPr lang="de-AT" i="1" dirty="0">
                <a:solidFill>
                  <a:srgbClr val="FF0066"/>
                </a:solidFill>
                <a:sym typeface="Wingdings" panose="05000000000000000000" pitchFamily="2" charset="2"/>
              </a:rPr>
              <a:t> 	Immer mehr Frauen erwerbstätig, ABER bei Kindern unter 15 Jahren massive Auswirkungen auf Berufstätigkeit!</a:t>
            </a:r>
            <a:r>
              <a:rPr lang="de-AT" sz="1500" i="1" dirty="0">
                <a:solidFill>
                  <a:sysClr val="windowText" lastClr="000000"/>
                </a:solidFill>
              </a:rPr>
              <a:t>	</a:t>
            </a:r>
          </a:p>
          <a:p>
            <a:pPr>
              <a:defRPr/>
            </a:pPr>
            <a:r>
              <a:rPr lang="de-AT" sz="800" b="0" dirty="0"/>
              <a:t>* Ohne Personen in Elternkarenz; </a:t>
            </a:r>
            <a:r>
              <a:rPr lang="de-AT" sz="800" b="0" i="1" dirty="0">
                <a:solidFill>
                  <a:sysClr val="windowText" lastClr="000000"/>
                </a:solidFill>
              </a:rPr>
              <a:t>Quelle: Statistik Austria</a:t>
            </a:r>
          </a:p>
          <a:p>
            <a:pPr>
              <a:defRPr/>
            </a:pPr>
            <a:endParaRPr lang="de-AT" sz="1100" b="0" i="1" dirty="0">
              <a:solidFill>
                <a:sysClr val="windowText" lastClr="000000"/>
              </a:solidFill>
            </a:endParaRPr>
          </a:p>
          <a:p>
            <a:pPr lvl="0">
              <a:defRPr/>
            </a:pPr>
            <a:r>
              <a:rPr lang="de-AT" sz="1500" dirty="0">
                <a:solidFill>
                  <a:sysClr val="windowText" lastClr="000000"/>
                </a:solidFill>
              </a:rPr>
              <a:t>Bezieher/innen Kinderbetreuungsgeld		07/2010	07/2013	07/2017	</a:t>
            </a:r>
          </a:p>
          <a:p>
            <a:pPr lvl="0">
              <a:defRPr/>
            </a:pPr>
            <a:r>
              <a:rPr lang="de-AT" sz="1500" b="0" dirty="0">
                <a:solidFill>
                  <a:sysClr val="windowText" lastClr="000000"/>
                </a:solidFill>
              </a:rPr>
              <a:t>Variante 30 + 6 Monate				57,15%	41,88%	31,71%	</a:t>
            </a:r>
          </a:p>
          <a:p>
            <a:pPr lvl="0">
              <a:defRPr/>
            </a:pPr>
            <a:r>
              <a:rPr lang="de-AT" sz="1500" b="0" dirty="0">
                <a:solidFill>
                  <a:sysClr val="windowText" lastClr="000000"/>
                </a:solidFill>
              </a:rPr>
              <a:t>Variante 12 + 2 Monate				  2,51%	  5,33%            6,64%	</a:t>
            </a:r>
          </a:p>
          <a:p>
            <a:pPr>
              <a:spcAft>
                <a:spcPts val="600"/>
              </a:spcAft>
              <a:defRPr/>
            </a:pPr>
            <a:r>
              <a:rPr lang="de-AT" sz="1500" b="0" dirty="0">
                <a:solidFill>
                  <a:sysClr val="windowText" lastClr="000000"/>
                </a:solidFill>
              </a:rPr>
              <a:t>Einkommensabhängige Variante				20,01%	37,61%</a:t>
            </a:r>
          </a:p>
          <a:p>
            <a:pPr lvl="0">
              <a:defRPr/>
            </a:pPr>
            <a:r>
              <a:rPr lang="de-AT" sz="1500" dirty="0">
                <a:solidFill>
                  <a:sysClr val="windowText" lastClr="000000"/>
                </a:solidFill>
              </a:rPr>
              <a:t>Väteranteil Kinderbetreuungsgeld				2013	               2018</a:t>
            </a:r>
          </a:p>
          <a:p>
            <a:pPr lvl="0">
              <a:defRPr/>
            </a:pPr>
            <a:r>
              <a:rPr lang="de-AT" sz="1500" b="0" dirty="0">
                <a:solidFill>
                  <a:sysClr val="windowText" lastClr="000000"/>
                </a:solidFill>
              </a:rPr>
              <a:t>Variante 30 + 6 Monate 					11,78%	               10,3%</a:t>
            </a:r>
          </a:p>
          <a:p>
            <a:pPr>
              <a:spcAft>
                <a:spcPts val="600"/>
              </a:spcAft>
              <a:defRPr/>
            </a:pPr>
            <a:r>
              <a:rPr lang="de-AT" sz="1500" b="0" dirty="0">
                <a:solidFill>
                  <a:sysClr val="windowText" lastClr="000000"/>
                </a:solidFill>
              </a:rPr>
              <a:t>12 + 2 Monate / einkommensabhängige Variante 			30,43% / 26,3%          26,72% / 30,66%</a:t>
            </a:r>
          </a:p>
          <a:p>
            <a:pPr>
              <a:spcAft>
                <a:spcPts val="600"/>
              </a:spcAft>
              <a:defRPr/>
            </a:pPr>
            <a:r>
              <a:rPr lang="de-AT" sz="1500" b="0" dirty="0">
                <a:solidFill>
                  <a:sysClr val="windowText" lastClr="000000"/>
                </a:solidFill>
              </a:rPr>
              <a:t> </a:t>
            </a:r>
            <a:r>
              <a:rPr lang="de-AT" i="1" dirty="0">
                <a:solidFill>
                  <a:srgbClr val="FF0066"/>
                </a:solidFill>
                <a:sym typeface="Wingdings" panose="05000000000000000000" pitchFamily="2" charset="2"/>
              </a:rPr>
              <a:t> 	Kürzere Babypausen, rascherer Wiedereinstieg, mehr Väter in Karenz</a:t>
            </a:r>
            <a:endParaRPr lang="de-AT" i="1" dirty="0">
              <a:solidFill>
                <a:srgbClr val="FF0066"/>
              </a:solidFill>
            </a:endParaRPr>
          </a:p>
          <a:p>
            <a:pPr lvl="0">
              <a:defRPr/>
            </a:pPr>
            <a:r>
              <a:rPr lang="de-AT" sz="800" b="0" i="1" dirty="0">
                <a:solidFill>
                  <a:sysClr val="windowText" lastClr="000000"/>
                </a:solidFill>
              </a:rPr>
              <a:t>Quelle: BMFJ/Bundeskanzleramt</a:t>
            </a:r>
            <a:endParaRPr lang="de-AT" sz="800" b="0" dirty="0">
              <a:solidFill>
                <a:sysClr val="windowText" lastClr="000000"/>
              </a:solidFill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4F8B8A1-4749-42C4-90A5-2DE9C138A97C}"/>
              </a:ext>
            </a:extLst>
          </p:cNvPr>
          <p:cNvSpPr/>
          <p:nvPr/>
        </p:nvSpPr>
        <p:spPr>
          <a:xfrm>
            <a:off x="7269833" y="3949945"/>
            <a:ext cx="720080" cy="61148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3" name="Foliennummernplatzhalter 5">
            <a:extLst>
              <a:ext uri="{FF2B5EF4-FFF2-40B4-BE49-F238E27FC236}">
                <a16:creationId xmlns:a16="http://schemas.microsoft.com/office/drawing/2014/main" id="{D5607926-1B7E-4D53-872A-15CBD09B6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3969" y="6356351"/>
            <a:ext cx="2133600" cy="365125"/>
          </a:xfrm>
        </p:spPr>
        <p:txBody>
          <a:bodyPr/>
          <a:lstStyle/>
          <a:p>
            <a:fld id="{3B560595-64FB-4C7E-A1EB-BF9F9AE50773}" type="slidenum">
              <a:rPr lang="de-AT" smtClean="0"/>
              <a:t>3</a:t>
            </a:fld>
            <a:endParaRPr lang="de-AT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156784E-4D92-40F8-930D-071A4982C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910" y="118939"/>
            <a:ext cx="2138277" cy="1169327"/>
          </a:xfrm>
          <a:prstGeom prst="rect">
            <a:avLst/>
          </a:prstGeom>
        </p:spPr>
      </p:pic>
      <p:sp>
        <p:nvSpPr>
          <p:cNvPr id="16" name="Fußzeilenplatzhalter 4">
            <a:extLst>
              <a:ext uri="{FF2B5EF4-FFF2-40B4-BE49-F238E27FC236}">
                <a16:creationId xmlns:a16="http://schemas.microsoft.com/office/drawing/2014/main" id="{ED0CF962-DDEA-4A62-8606-470C4A91208D}"/>
              </a:ext>
            </a:extLst>
          </p:cNvPr>
          <p:cNvSpPr txBox="1">
            <a:spLocks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Christine Marek</a:t>
            </a:r>
            <a:endParaRPr lang="de-AT" dirty="0"/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EC227999-8FE5-4553-9357-7F880DD329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6654" y="633827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6.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77049319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nhaltsplatzhalter 2"/>
          <p:cNvSpPr txBox="1">
            <a:spLocks/>
          </p:cNvSpPr>
          <p:nvPr/>
        </p:nvSpPr>
        <p:spPr>
          <a:xfrm>
            <a:off x="884701" y="1288266"/>
            <a:ext cx="8909930" cy="498366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2500" dirty="0">
                <a:solidFill>
                  <a:sysClr val="windowText" lastClr="000000"/>
                </a:solidFill>
              </a:rPr>
              <a:t>Scheidungen				1970	1990	2012	2016</a:t>
            </a:r>
          </a:p>
          <a:p>
            <a:pPr>
              <a:defRPr/>
            </a:pPr>
            <a:r>
              <a:rPr lang="de-AT" sz="2500" b="0" dirty="0">
                <a:solidFill>
                  <a:sysClr val="windowText" lastClr="000000"/>
                </a:solidFill>
              </a:rPr>
              <a:t>Österreich					18,1%	 32,8%	42,5%	40,5%</a:t>
            </a:r>
          </a:p>
          <a:p>
            <a:pPr>
              <a:defRPr/>
            </a:pPr>
            <a:r>
              <a:rPr lang="de-AT" sz="2500" b="0" i="1" dirty="0">
                <a:solidFill>
                  <a:sysClr val="windowText" lastClr="000000"/>
                </a:solidFill>
              </a:rPr>
              <a:t>Höchste Scheidungsrate Wien					49,6%</a:t>
            </a:r>
            <a:r>
              <a:rPr lang="de-AT" sz="2500" b="0" dirty="0">
                <a:solidFill>
                  <a:sysClr val="windowText" lastClr="000000"/>
                </a:solidFill>
              </a:rPr>
              <a:t>	47,15%</a:t>
            </a:r>
          </a:p>
          <a:p>
            <a:pPr>
              <a:defRPr/>
            </a:pPr>
            <a:r>
              <a:rPr lang="de-AT" sz="2500" dirty="0">
                <a:solidFill>
                  <a:sysClr val="windowText" lastClr="000000"/>
                </a:solidFill>
              </a:rPr>
              <a:t>	</a:t>
            </a:r>
          </a:p>
          <a:p>
            <a:pPr>
              <a:defRPr/>
            </a:pPr>
            <a:r>
              <a:rPr lang="de-AT" sz="2500" dirty="0">
                <a:solidFill>
                  <a:sysClr val="windowText" lastClr="000000"/>
                </a:solidFill>
              </a:rPr>
              <a:t>Betroffene Kinder unter 18 J.</a:t>
            </a:r>
            <a:r>
              <a:rPr lang="de-AT" sz="2500" b="0" dirty="0">
                <a:solidFill>
                  <a:sysClr val="windowText" lastClr="000000"/>
                </a:solidFill>
              </a:rPr>
              <a:t>			</a:t>
            </a:r>
            <a:r>
              <a:rPr lang="de-AT" sz="2500" dirty="0">
                <a:solidFill>
                  <a:sysClr val="windowText" lastClr="000000"/>
                </a:solidFill>
              </a:rPr>
              <a:t>		2012	2016</a:t>
            </a:r>
          </a:p>
          <a:p>
            <a:pPr>
              <a:defRPr/>
            </a:pPr>
            <a:r>
              <a:rPr lang="de-AT" sz="2500" b="0" dirty="0">
                <a:solidFill>
                  <a:sysClr val="windowText" lastClr="000000"/>
                </a:solidFill>
              </a:rPr>
              <a:t>Bei insgesamt 17.006 bzw. 15.919 Scheidungen			13.278	12.218</a:t>
            </a:r>
          </a:p>
          <a:p>
            <a:pPr>
              <a:defRPr/>
            </a:pPr>
            <a:r>
              <a:rPr lang="de-AT" sz="2500" b="0" i="1" dirty="0">
                <a:solidFill>
                  <a:sysClr val="windowText" lastClr="000000"/>
                </a:solidFill>
              </a:rPr>
              <a:t>Nichtehelich geborene Kinder					41,5%	42,2%</a:t>
            </a:r>
          </a:p>
          <a:p>
            <a:pPr>
              <a:defRPr/>
            </a:pPr>
            <a:endParaRPr lang="de-AT" sz="2500" b="0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de-AT" sz="2500" dirty="0">
                <a:solidFill>
                  <a:sysClr val="windowText" lastClr="000000"/>
                </a:solidFill>
              </a:rPr>
              <a:t>Alleinerziehende mit Kindern unter 15 J.</a:t>
            </a:r>
            <a:r>
              <a:rPr lang="de-AT" sz="2500" b="0" dirty="0">
                <a:solidFill>
                  <a:sysClr val="windowText" lastClr="000000"/>
                </a:solidFill>
              </a:rPr>
              <a:t>			</a:t>
            </a:r>
            <a:r>
              <a:rPr lang="de-AT" sz="2500" dirty="0">
                <a:solidFill>
                  <a:sysClr val="windowText" lastClr="000000"/>
                </a:solidFill>
              </a:rPr>
              <a:t>2002</a:t>
            </a:r>
            <a:r>
              <a:rPr lang="de-AT" sz="2500" b="0" dirty="0">
                <a:solidFill>
                  <a:sysClr val="windowText" lastClr="000000"/>
                </a:solidFill>
              </a:rPr>
              <a:t>	</a:t>
            </a:r>
            <a:r>
              <a:rPr lang="de-AT" sz="2500" dirty="0">
                <a:solidFill>
                  <a:sysClr val="windowText" lastClr="000000"/>
                </a:solidFill>
              </a:rPr>
              <a:t>2012</a:t>
            </a:r>
          </a:p>
          <a:p>
            <a:pPr>
              <a:defRPr/>
            </a:pPr>
            <a:r>
              <a:rPr lang="de-AT" sz="2500" b="0" dirty="0">
                <a:solidFill>
                  <a:sysClr val="windowText" lastClr="000000"/>
                </a:solidFill>
              </a:rPr>
              <a:t>Gesamt						128.000	107.800</a:t>
            </a:r>
          </a:p>
          <a:p>
            <a:pPr>
              <a:defRPr/>
            </a:pPr>
            <a:r>
              <a:rPr lang="de-AT" sz="2500" b="0" dirty="0">
                <a:solidFill>
                  <a:sysClr val="windowText" lastClr="000000"/>
                </a:solidFill>
              </a:rPr>
              <a:t>Anteil an allen Familien				15%	15%</a:t>
            </a:r>
          </a:p>
          <a:p>
            <a:pPr>
              <a:defRPr/>
            </a:pPr>
            <a:r>
              <a:rPr lang="de-AT" sz="2500" b="0" i="1" dirty="0">
                <a:solidFill>
                  <a:srgbClr val="FF0066"/>
                </a:solidFill>
              </a:rPr>
              <a:t>Anteil Frauen an allen Alleinerziehenden			84%	92%</a:t>
            </a:r>
          </a:p>
          <a:p>
            <a:pPr>
              <a:defRPr/>
            </a:pPr>
            <a:endParaRPr lang="de-AT" sz="2400" b="0" dirty="0">
              <a:solidFill>
                <a:sysClr val="windowText" lastClr="000000"/>
              </a:solidFill>
            </a:endParaRPr>
          </a:p>
          <a:p>
            <a:pPr>
              <a:lnSpc>
                <a:spcPct val="120000"/>
              </a:lnSpc>
              <a:defRPr/>
            </a:pPr>
            <a:r>
              <a:rPr lang="de-AT" sz="2400" i="1" dirty="0">
                <a:solidFill>
                  <a:srgbClr val="FF0066"/>
                </a:solidFill>
                <a:sym typeface="Wingdings" panose="05000000000000000000" pitchFamily="2" charset="2"/>
              </a:rPr>
              <a:t> </a:t>
            </a:r>
            <a:r>
              <a:rPr lang="de-AT" sz="2400" i="1" dirty="0">
                <a:solidFill>
                  <a:srgbClr val="FF0066"/>
                </a:solidFill>
              </a:rPr>
              <a:t>	Mehr Frauen erwerbstätig, aber auch mehr Frauen Alleinerzieherinnen – mehr Druck in Richtung Vereinbarkeit von Familie und Beruf!</a:t>
            </a:r>
          </a:p>
          <a:p>
            <a:pPr>
              <a:defRPr/>
            </a:pPr>
            <a:endParaRPr lang="de-AT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de-AT" sz="1100" b="0" i="1" dirty="0">
                <a:solidFill>
                  <a:sysClr val="windowText" lastClr="000000"/>
                </a:solidFill>
              </a:rPr>
              <a:t>Quelle: Statistik Austria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6F414324-EFA4-4B95-AE55-12120B0D9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3969" y="6356351"/>
            <a:ext cx="2133600" cy="365125"/>
          </a:xfrm>
        </p:spPr>
        <p:txBody>
          <a:bodyPr/>
          <a:lstStyle/>
          <a:p>
            <a:fld id="{3B560595-64FB-4C7E-A1EB-BF9F9AE50773}" type="slidenum">
              <a:rPr lang="de-AT" smtClean="0"/>
              <a:t>4</a:t>
            </a:fld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B180D14E-3BC3-4599-A28A-2065B6A683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910" y="118939"/>
            <a:ext cx="2138277" cy="1169327"/>
          </a:xfrm>
          <a:prstGeom prst="rect">
            <a:avLst/>
          </a:prstGeom>
        </p:spPr>
      </p:pic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6848E5B1-A827-4A60-B5DB-C410A15CC451}"/>
              </a:ext>
            </a:extLst>
          </p:cNvPr>
          <p:cNvSpPr txBox="1">
            <a:spLocks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Christine Marek</a:t>
            </a:r>
            <a:endParaRPr lang="de-AT" dirty="0"/>
          </a:p>
        </p:txBody>
      </p:sp>
      <p:grpSp>
        <p:nvGrpSpPr>
          <p:cNvPr id="20" name="Group 7">
            <a:extLst>
              <a:ext uri="{FF2B5EF4-FFF2-40B4-BE49-F238E27FC236}">
                <a16:creationId xmlns:a16="http://schemas.microsoft.com/office/drawing/2014/main" id="{BCC800D9-97BA-4BA8-B57D-BF78815D7356}"/>
              </a:ext>
            </a:extLst>
          </p:cNvPr>
          <p:cNvGrpSpPr>
            <a:grpSpLocks/>
          </p:cNvGrpSpPr>
          <p:nvPr/>
        </p:nvGrpSpPr>
        <p:grpSpPr bwMode="auto">
          <a:xfrm>
            <a:off x="776654" y="184245"/>
            <a:ext cx="6337300" cy="792163"/>
            <a:chOff x="158" y="164"/>
            <a:chExt cx="3901" cy="499"/>
          </a:xfrm>
        </p:grpSpPr>
        <p:sp>
          <p:nvSpPr>
            <p:cNvPr id="21" name="Line 8">
              <a:extLst>
                <a:ext uri="{FF2B5EF4-FFF2-40B4-BE49-F238E27FC236}">
                  <a16:creationId xmlns:a16="http://schemas.microsoft.com/office/drawing/2014/main" id="{474B1E5E-4F04-4414-9BED-11F5EEE163A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663"/>
              <a:ext cx="390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ln>
                  <a:solidFill>
                    <a:srgbClr val="FF0066"/>
                  </a:solidFill>
                </a:ln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B2EB4785-96B0-4809-BD59-9EE90298AC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64"/>
              <a:ext cx="0" cy="49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23" name="Titel 1">
            <a:extLst>
              <a:ext uri="{FF2B5EF4-FFF2-40B4-BE49-F238E27FC236}">
                <a16:creationId xmlns:a16="http://schemas.microsoft.com/office/drawing/2014/main" id="{967CDBB6-574F-4394-81FC-E8DDA0F969F2}"/>
              </a:ext>
            </a:extLst>
          </p:cNvPr>
          <p:cNvSpPr txBox="1">
            <a:spLocks/>
          </p:cNvSpPr>
          <p:nvPr/>
        </p:nvSpPr>
        <p:spPr>
          <a:xfrm>
            <a:off x="805503" y="26411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2800" b="1" dirty="0">
                <a:solidFill>
                  <a:srgbClr val="FF0066"/>
                </a:solidFill>
              </a:rPr>
              <a:t>Facts – Familien</a:t>
            </a:r>
            <a:endParaRPr lang="de-AT" sz="2800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CEAEB45F-B86A-4B32-B965-9C671B71AE7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6654" y="633827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6.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80320652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76654" y="39808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e-AT" sz="2800" b="1" dirty="0">
                <a:solidFill>
                  <a:srgbClr val="FF0066"/>
                </a:solidFill>
              </a:rPr>
              <a:t>Vereinbarkeit aus ökonomischer Sicht</a:t>
            </a:r>
            <a:endParaRPr lang="de-AT" sz="2800" dirty="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887671" y="1288266"/>
            <a:ext cx="9267444" cy="51000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AT" sz="2000" i="1" dirty="0">
                <a:solidFill>
                  <a:srgbClr val="FF0066"/>
                </a:solidFill>
              </a:rPr>
              <a:t>Familienfreundlichkeit ist kein Selbstzweck:</a:t>
            </a:r>
          </a:p>
          <a:p>
            <a:pPr>
              <a:defRPr/>
            </a:pPr>
            <a:r>
              <a:rPr lang="de-AT" b="0" dirty="0">
                <a:solidFill>
                  <a:sysClr val="windowText" lastClr="000000"/>
                </a:solidFill>
              </a:rPr>
              <a:t>				              	</a:t>
            </a:r>
            <a:r>
              <a:rPr lang="de-AT" i="1" dirty="0">
                <a:solidFill>
                  <a:sysClr val="windowText" lastClr="000000"/>
                </a:solidFill>
              </a:rPr>
              <a:t>Studie*		Vergleichswert </a:t>
            </a:r>
          </a:p>
          <a:p>
            <a:pPr>
              <a:defRPr/>
            </a:pPr>
            <a:r>
              <a:rPr lang="de-AT" b="0" dirty="0">
                <a:solidFill>
                  <a:sysClr val="windowText" lastClr="000000"/>
                </a:solidFill>
              </a:rPr>
              <a:t>Krankenstände (Tage/Jahr + MA)		4,9 		12,5 (WIFO)</a:t>
            </a:r>
          </a:p>
          <a:p>
            <a:pPr>
              <a:defRPr/>
            </a:pPr>
            <a:r>
              <a:rPr lang="de-AT" b="0" dirty="0">
                <a:solidFill>
                  <a:sysClr val="windowText" lastClr="000000"/>
                </a:solidFill>
              </a:rPr>
              <a:t>Fluktuation durchschn.			6,7%	 	15% (lt. Gallup „normal“)</a:t>
            </a:r>
          </a:p>
          <a:p>
            <a:pPr>
              <a:defRPr/>
            </a:pPr>
            <a:r>
              <a:rPr lang="de-AT" b="0" dirty="0">
                <a:solidFill>
                  <a:sysClr val="windowText" lastClr="000000"/>
                </a:solidFill>
              </a:rPr>
              <a:t>Rückkehrquote nach Karenz		91% 		70% (ÖSTAT für </a:t>
            </a:r>
            <a:r>
              <a:rPr lang="de-AT" b="0" dirty="0" err="1">
                <a:solidFill>
                  <a:sysClr val="windowText" lastClr="000000"/>
                </a:solidFill>
              </a:rPr>
              <a:t>Trigos</a:t>
            </a:r>
            <a:r>
              <a:rPr lang="de-AT" b="0" dirty="0">
                <a:solidFill>
                  <a:sysClr val="windowText" lastClr="000000"/>
                </a:solidFill>
              </a:rPr>
              <a:t>)</a:t>
            </a:r>
          </a:p>
          <a:p>
            <a:pPr>
              <a:defRPr/>
            </a:pPr>
            <a:endParaRPr lang="de-AT" dirty="0">
              <a:solidFill>
                <a:sysClr val="windowText" lastClr="000000"/>
              </a:solidFill>
            </a:endParaRPr>
          </a:p>
          <a:p>
            <a:pPr>
              <a:spcAft>
                <a:spcPts val="600"/>
              </a:spcAft>
              <a:defRPr/>
            </a:pPr>
            <a:r>
              <a:rPr lang="de-AT" i="1" dirty="0">
                <a:solidFill>
                  <a:sysClr val="windowText" lastClr="000000"/>
                </a:solidFill>
              </a:rPr>
              <a:t>Gerade auch in Krisenzeiten sind loyale und leistungsstarke Mitarbeiter/innen wichtig:**</a:t>
            </a: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b="0" dirty="0">
                <a:solidFill>
                  <a:sysClr val="windowText" lastClr="000000"/>
                </a:solidFill>
              </a:rPr>
              <a:t>57% der befragten Unternehmen haben trotz wirtschaftlich schwieriger Lage neue Maßnahmen im Bereich der Familienfreundlichkeit eingeführt</a:t>
            </a: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b="0" dirty="0">
                <a:solidFill>
                  <a:sysClr val="windowText" lastClr="000000"/>
                </a:solidFill>
              </a:rPr>
              <a:t>Für 81% der befragten Unternehmen ökonomischer Nutzen dieser Maßnahmen „sehr wichtig“</a:t>
            </a: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b="0" dirty="0">
                <a:solidFill>
                  <a:sysClr val="windowText" lastClr="000000"/>
                </a:solidFill>
              </a:rPr>
              <a:t>Lt. 65% der befragten Unternehmen tragen familienfreundliche Maßnahmen wesentlich zu gutem Umsatz und positiver Ertragslage bei</a:t>
            </a:r>
          </a:p>
          <a:p>
            <a:pPr>
              <a:spcAft>
                <a:spcPts val="1200"/>
              </a:spcAft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b="0" dirty="0">
                <a:solidFill>
                  <a:sysClr val="windowText" lastClr="000000"/>
                </a:solidFill>
              </a:rPr>
              <a:t>Für 92% der befragten Unternehmen haben familienfreundliche Maßnahmen einen sehr hohen bzw. hohen Stellenwert (dies ist insb. beim Rekrutieren und Halten jüngerer Mitarbeiter/innen ein wesentlicher Aspekt)</a:t>
            </a:r>
          </a:p>
          <a:p>
            <a:pPr>
              <a:defRPr/>
            </a:pPr>
            <a:r>
              <a:rPr lang="de-AT" i="1" dirty="0">
                <a:solidFill>
                  <a:srgbClr val="FF0066"/>
                </a:solidFill>
                <a:sym typeface="Wingdings" panose="05000000000000000000" pitchFamily="2" charset="2"/>
              </a:rPr>
              <a:t> </a:t>
            </a:r>
            <a:r>
              <a:rPr lang="de-AT" i="1" dirty="0">
                <a:solidFill>
                  <a:srgbClr val="FF0066"/>
                </a:solidFill>
              </a:rPr>
              <a:t>	</a:t>
            </a:r>
            <a:r>
              <a:rPr lang="de-AT" i="1" dirty="0" err="1">
                <a:solidFill>
                  <a:srgbClr val="FF0066"/>
                </a:solidFill>
              </a:rPr>
              <a:t>Employer</a:t>
            </a:r>
            <a:r>
              <a:rPr lang="de-AT" i="1" dirty="0">
                <a:solidFill>
                  <a:srgbClr val="FF0066"/>
                </a:solidFill>
              </a:rPr>
              <a:t> Branding – beim Kampf um die besten Köpfe als attraktiver Arbeitgeber erfolgreich sein!</a:t>
            </a:r>
          </a:p>
          <a:p>
            <a:pPr>
              <a:defRPr/>
            </a:pPr>
            <a:endParaRPr lang="de-AT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de-AT" sz="800" b="0" i="1" dirty="0">
                <a:solidFill>
                  <a:prstClr val="black"/>
                </a:solidFill>
              </a:rPr>
              <a:t>*Quelle: BMWFJ (Studie „Ökonomische Aspekte familienfreundlicher Unternehmenspolitik“, 2008)</a:t>
            </a:r>
          </a:p>
          <a:p>
            <a:pPr>
              <a:spcBef>
                <a:spcPts val="300"/>
              </a:spcBef>
              <a:defRPr/>
            </a:pPr>
            <a:r>
              <a:rPr lang="de-AT" sz="800" b="0" i="1" dirty="0">
                <a:solidFill>
                  <a:prstClr val="black"/>
                </a:solidFill>
              </a:rPr>
              <a:t>**Quelle: BMWFJ (Studie „Die Aktualität familienfreundlicher Maßnahmen österr. Unternehmen in Krisenzeiten“, 2009/10</a:t>
            </a: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A0CEBE16-3255-458F-BEF3-A5586965A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3969" y="6356351"/>
            <a:ext cx="2133600" cy="365125"/>
          </a:xfrm>
        </p:spPr>
        <p:txBody>
          <a:bodyPr/>
          <a:lstStyle/>
          <a:p>
            <a:fld id="{3B560595-64FB-4C7E-A1EB-BF9F9AE50773}" type="slidenum">
              <a:rPr lang="de-AT" smtClean="0"/>
              <a:t>5</a:t>
            </a:fld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26B9FB5-E372-4D64-B950-BBA03547C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910" y="118939"/>
            <a:ext cx="2138277" cy="1169327"/>
          </a:xfrm>
          <a:prstGeom prst="rect">
            <a:avLst/>
          </a:prstGeom>
        </p:spPr>
      </p:pic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DBBFB3B0-CD2B-4B2B-B162-F3EB4260C582}"/>
              </a:ext>
            </a:extLst>
          </p:cNvPr>
          <p:cNvSpPr txBox="1">
            <a:spLocks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Christine Marek</a:t>
            </a:r>
            <a:endParaRPr lang="de-AT" dirty="0"/>
          </a:p>
        </p:txBody>
      </p:sp>
      <p:grpSp>
        <p:nvGrpSpPr>
          <p:cNvPr id="20" name="Group 7">
            <a:extLst>
              <a:ext uri="{FF2B5EF4-FFF2-40B4-BE49-F238E27FC236}">
                <a16:creationId xmlns:a16="http://schemas.microsoft.com/office/drawing/2014/main" id="{1C76EC3F-029D-4F18-86EA-EA574BF24022}"/>
              </a:ext>
            </a:extLst>
          </p:cNvPr>
          <p:cNvGrpSpPr>
            <a:grpSpLocks/>
          </p:cNvGrpSpPr>
          <p:nvPr/>
        </p:nvGrpSpPr>
        <p:grpSpPr bwMode="auto">
          <a:xfrm>
            <a:off x="776654" y="184245"/>
            <a:ext cx="6337300" cy="792163"/>
            <a:chOff x="158" y="164"/>
            <a:chExt cx="3901" cy="499"/>
          </a:xfrm>
        </p:grpSpPr>
        <p:sp>
          <p:nvSpPr>
            <p:cNvPr id="21" name="Line 8">
              <a:extLst>
                <a:ext uri="{FF2B5EF4-FFF2-40B4-BE49-F238E27FC236}">
                  <a16:creationId xmlns:a16="http://schemas.microsoft.com/office/drawing/2014/main" id="{A2058128-7EE6-45B5-A538-5213BAECD54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663"/>
              <a:ext cx="390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ln>
                  <a:solidFill>
                    <a:srgbClr val="FF0066"/>
                  </a:solidFill>
                </a:ln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28F7BEDF-6C07-46A8-AAE5-1733BBF649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64"/>
              <a:ext cx="0" cy="49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ECB50569-659E-4FF0-83F0-9227E5D50E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6654" y="633827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6.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2845289976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526" y="2402121"/>
            <a:ext cx="3506548" cy="3742531"/>
          </a:xfrm>
          <a:prstGeom prst="rect">
            <a:avLst/>
          </a:prstGeom>
        </p:spPr>
      </p:pic>
      <p:sp>
        <p:nvSpPr>
          <p:cNvPr id="17" name="Titel 1"/>
          <p:cNvSpPr txBox="1">
            <a:spLocks/>
          </p:cNvSpPr>
          <p:nvPr/>
        </p:nvSpPr>
        <p:spPr>
          <a:xfrm>
            <a:off x="1667608" y="1724772"/>
            <a:ext cx="52215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AT" sz="3600" b="1" dirty="0">
                <a:solidFill>
                  <a:srgbClr val="FF0066"/>
                </a:solidFill>
              </a:rPr>
              <a:t>Pflegende Angehörige </a:t>
            </a:r>
          </a:p>
          <a:p>
            <a:pPr algn="l"/>
            <a:r>
              <a:rPr lang="de-AT" sz="3600" b="1" dirty="0">
                <a:solidFill>
                  <a:srgbClr val="FF0066"/>
                </a:solidFill>
              </a:rPr>
              <a:t>als Mitarbeiter/innen</a:t>
            </a:r>
            <a:endParaRPr lang="de-AT" sz="3600" dirty="0"/>
          </a:p>
        </p:txBody>
      </p:sp>
      <p:sp>
        <p:nvSpPr>
          <p:cNvPr id="10" name="Foliennummernplatzhalter 5">
            <a:extLst>
              <a:ext uri="{FF2B5EF4-FFF2-40B4-BE49-F238E27FC236}">
                <a16:creationId xmlns:a16="http://schemas.microsoft.com/office/drawing/2014/main" id="{D142B430-0B4F-44D2-985B-43A89C341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3969" y="6356351"/>
            <a:ext cx="2133600" cy="365125"/>
          </a:xfrm>
        </p:spPr>
        <p:txBody>
          <a:bodyPr/>
          <a:lstStyle/>
          <a:p>
            <a:fld id="{3B560595-64FB-4C7E-A1EB-BF9F9AE50773}" type="slidenum">
              <a:rPr lang="de-AT" smtClean="0"/>
              <a:t>6</a:t>
            </a:fld>
            <a:endParaRPr lang="de-AT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36A529B-297A-421F-9B60-F48B5F3934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8910" y="118939"/>
            <a:ext cx="2138277" cy="1169327"/>
          </a:xfrm>
          <a:prstGeom prst="rect">
            <a:avLst/>
          </a:prstGeom>
        </p:spPr>
      </p:pic>
      <p:sp>
        <p:nvSpPr>
          <p:cNvPr id="12" name="Fußzeilenplatzhalter 4">
            <a:extLst>
              <a:ext uri="{FF2B5EF4-FFF2-40B4-BE49-F238E27FC236}">
                <a16:creationId xmlns:a16="http://schemas.microsoft.com/office/drawing/2014/main" id="{EAA1891D-3A30-4AD3-BA05-4E916B6DA7F0}"/>
              </a:ext>
            </a:extLst>
          </p:cNvPr>
          <p:cNvSpPr txBox="1">
            <a:spLocks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Christine Marek</a:t>
            </a:r>
            <a:endParaRPr lang="de-AT" dirty="0"/>
          </a:p>
        </p:txBody>
      </p:sp>
      <p:sp>
        <p:nvSpPr>
          <p:cNvPr id="8" name="Datumsplatzhalter 3">
            <a:extLst>
              <a:ext uri="{FF2B5EF4-FFF2-40B4-BE49-F238E27FC236}">
                <a16:creationId xmlns:a16="http://schemas.microsoft.com/office/drawing/2014/main" id="{6435CADE-626E-4F80-BA51-74D030659F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6654" y="633827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6.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355145587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76653" y="882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e-AT" sz="2800" b="1" dirty="0">
                <a:solidFill>
                  <a:srgbClr val="FF0066"/>
                </a:solidFill>
              </a:rPr>
              <a:t>Facts – Pflege und Erwerbstätigkeit</a:t>
            </a:r>
            <a:endParaRPr lang="de-AT" sz="2800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890835" y="1478516"/>
            <a:ext cx="9413749" cy="4633611"/>
          </a:xfrm>
        </p:spPr>
        <p:txBody>
          <a:bodyPr>
            <a:normAutofit/>
          </a:bodyPr>
          <a:lstStyle/>
          <a:p>
            <a:pPr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de-AT" sz="2000" dirty="0"/>
              <a:t>Mehr als 300.000 Pflegebedürftige werden von Angehörigen gepflegt (d.s. rd. 80% aller Pflegefälle)</a:t>
            </a: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de-AT" sz="2000" dirty="0"/>
              <a:t>Davon sind 75% weiblich und zu 72% im Haupterwerbsalter (26-65j.)</a:t>
            </a: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de-AT" sz="2000" dirty="0"/>
              <a:t>Mehr als zwei Drittel der Frauen in Wien sind neben Pflege berufstätig</a:t>
            </a: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de-AT" sz="2000" dirty="0"/>
              <a:t>46% der pflegenden Angehörigen sind berufstätig</a:t>
            </a:r>
          </a:p>
          <a:p>
            <a:pPr lvl="1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de-AT" sz="1600" dirty="0"/>
              <a:t>Häufig muss AZ reduziert bzw. Berufstätigkeit aufgegeben werden </a:t>
            </a:r>
            <a:r>
              <a:rPr lang="de-AT" sz="1600" i="1" dirty="0"/>
              <a:t>(obwohl insb. Frauen über 40J. eine vollständige Aufgabe der Berufstätigkeit ablehnen)</a:t>
            </a:r>
          </a:p>
          <a:p>
            <a:pPr lvl="1"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de-AT" sz="1600" dirty="0"/>
              <a:t>Bei hoher Pflegeintensität Verdoppelung der Zahl der selbständig Tätigen (16% auf 30%)</a:t>
            </a: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de-AT" sz="2000" dirty="0"/>
              <a:t>67% der berufstätigen Pflegenden sprechen nur manchmal bzw. nie mit Kolleg/innen über ihre Zusatzbelastung</a:t>
            </a:r>
          </a:p>
          <a:p>
            <a:pPr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de-AT" sz="2000" dirty="0"/>
              <a:t>33% der Arbeitgeber und 20% der direkten Vorgesetzten sind nicht informiert</a:t>
            </a:r>
          </a:p>
          <a:p>
            <a:pPr marL="0" indent="0">
              <a:buClr>
                <a:srgbClr val="FF0066"/>
              </a:buClr>
              <a:buNone/>
            </a:pPr>
            <a:endParaRPr lang="de-AT" sz="900" dirty="0"/>
          </a:p>
          <a:p>
            <a:pPr marL="0" indent="0">
              <a:buClr>
                <a:srgbClr val="FF0066"/>
              </a:buClr>
              <a:buNone/>
            </a:pPr>
            <a:endParaRPr lang="de-AT" sz="900" dirty="0"/>
          </a:p>
          <a:p>
            <a:pPr marL="0" indent="0">
              <a:buClr>
                <a:srgbClr val="FF0066"/>
              </a:buClr>
              <a:buNone/>
            </a:pPr>
            <a:r>
              <a:rPr lang="de-AT" sz="900" i="1" dirty="0"/>
              <a:t>Quellen: „</a:t>
            </a:r>
            <a:r>
              <a:rPr lang="de-AT" sz="900" i="1" dirty="0" err="1"/>
              <a:t>Carers</a:t>
            </a:r>
            <a:r>
              <a:rPr lang="de-AT" sz="900" i="1" dirty="0"/>
              <a:t>‘ </a:t>
            </a:r>
            <a:r>
              <a:rPr lang="de-AT" sz="900" i="1" dirty="0" err="1"/>
              <a:t>Careers</a:t>
            </a:r>
            <a:r>
              <a:rPr lang="de-AT" sz="900" i="1" dirty="0"/>
              <a:t> – Vereinbarkeit von Pflege und Beruf“ (Volkshilfe </a:t>
            </a:r>
            <a:r>
              <a:rPr lang="de-AT" sz="900" i="1" dirty="0" err="1"/>
              <a:t>Österrreich</a:t>
            </a:r>
            <a:r>
              <a:rPr lang="de-AT" sz="900" i="1" dirty="0"/>
              <a:t>), Sozialministerium</a:t>
            </a:r>
          </a:p>
          <a:p>
            <a:pPr>
              <a:buClr>
                <a:srgbClr val="FF0066"/>
              </a:buClr>
              <a:buFontTx/>
              <a:buChar char="-"/>
            </a:pPr>
            <a:endParaRPr lang="de-AT" sz="2000" dirty="0"/>
          </a:p>
          <a:p>
            <a:pPr marL="0" indent="0">
              <a:buClr>
                <a:srgbClr val="FF0066"/>
              </a:buClr>
              <a:buNone/>
            </a:pPr>
            <a:endParaRPr lang="de-AT" sz="2000" dirty="0"/>
          </a:p>
          <a:p>
            <a:pPr marL="0" indent="0">
              <a:buNone/>
            </a:pPr>
            <a:endParaRPr lang="de-AT" sz="2000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1A26550-FD07-46FD-9DC4-2080918289FB}"/>
              </a:ext>
            </a:extLst>
          </p:cNvPr>
          <p:cNvSpPr/>
          <p:nvPr/>
        </p:nvSpPr>
        <p:spPr>
          <a:xfrm>
            <a:off x="920814" y="4083340"/>
            <a:ext cx="9207924" cy="1118975"/>
          </a:xfrm>
          <a:prstGeom prst="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739DA630-A3F6-4525-AC91-5B4649DC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3969" y="6356351"/>
            <a:ext cx="2133600" cy="365125"/>
          </a:xfrm>
        </p:spPr>
        <p:txBody>
          <a:bodyPr/>
          <a:lstStyle/>
          <a:p>
            <a:fld id="{3B560595-64FB-4C7E-A1EB-BF9F9AE50773}" type="slidenum">
              <a:rPr lang="de-AT" smtClean="0"/>
              <a:t>7</a:t>
            </a:fld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3A8E582-0F02-4119-9E09-6A7B9FECF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910" y="118939"/>
            <a:ext cx="2138277" cy="1169327"/>
          </a:xfrm>
          <a:prstGeom prst="rect">
            <a:avLst/>
          </a:prstGeom>
        </p:spPr>
      </p:pic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45F1DEAE-2C64-4023-9258-2CAE265EB575}"/>
              </a:ext>
            </a:extLst>
          </p:cNvPr>
          <p:cNvSpPr txBox="1">
            <a:spLocks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Christine Marek</a:t>
            </a:r>
            <a:endParaRPr lang="de-AT" dirty="0"/>
          </a:p>
        </p:txBody>
      </p:sp>
      <p:grpSp>
        <p:nvGrpSpPr>
          <p:cNvPr id="19" name="Group 7">
            <a:extLst>
              <a:ext uri="{FF2B5EF4-FFF2-40B4-BE49-F238E27FC236}">
                <a16:creationId xmlns:a16="http://schemas.microsoft.com/office/drawing/2014/main" id="{5A6D773B-12F6-4530-8090-74B2D8699D04}"/>
              </a:ext>
            </a:extLst>
          </p:cNvPr>
          <p:cNvGrpSpPr>
            <a:grpSpLocks/>
          </p:cNvGrpSpPr>
          <p:nvPr/>
        </p:nvGrpSpPr>
        <p:grpSpPr bwMode="auto">
          <a:xfrm>
            <a:off x="776654" y="184245"/>
            <a:ext cx="6337300" cy="792163"/>
            <a:chOff x="158" y="164"/>
            <a:chExt cx="3901" cy="499"/>
          </a:xfrm>
        </p:grpSpPr>
        <p:sp>
          <p:nvSpPr>
            <p:cNvPr id="20" name="Line 8">
              <a:extLst>
                <a:ext uri="{FF2B5EF4-FFF2-40B4-BE49-F238E27FC236}">
                  <a16:creationId xmlns:a16="http://schemas.microsoft.com/office/drawing/2014/main" id="{E163F339-84E0-421C-A4EA-690F08F66A6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663"/>
              <a:ext cx="390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ln>
                  <a:solidFill>
                    <a:srgbClr val="FF0066"/>
                  </a:solidFill>
                </a:ln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Line 9">
              <a:extLst>
                <a:ext uri="{FF2B5EF4-FFF2-40B4-BE49-F238E27FC236}">
                  <a16:creationId xmlns:a16="http://schemas.microsoft.com/office/drawing/2014/main" id="{5799F53F-3FEE-4F99-B959-711D80BA883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64"/>
              <a:ext cx="0" cy="49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2" name="Datumsplatzhalter 3">
            <a:extLst>
              <a:ext uri="{FF2B5EF4-FFF2-40B4-BE49-F238E27FC236}">
                <a16:creationId xmlns:a16="http://schemas.microsoft.com/office/drawing/2014/main" id="{8911C155-0562-42A5-837D-8D7ABE65F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6654" y="633827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6.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1318802577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76653" y="8826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e-AT" sz="2800" b="1" dirty="0">
                <a:solidFill>
                  <a:srgbClr val="FF0066"/>
                </a:solidFill>
              </a:rPr>
              <a:t>Trends – Pflege und Erwerbstätigkeit</a:t>
            </a:r>
            <a:endParaRPr lang="de-AT" sz="2800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917212" y="1722740"/>
            <a:ext cx="9141187" cy="4633611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de-AT" sz="2000" dirty="0"/>
              <a:t>Zahl der Menschen ab 80 Jahren steigt von </a:t>
            </a:r>
            <a:r>
              <a:rPr lang="de-AT" sz="2000" dirty="0" err="1"/>
              <a:t>dzt</a:t>
            </a:r>
            <a:r>
              <a:rPr lang="de-AT" sz="2000" dirty="0"/>
              <a:t>. 366.000 auf rd. 1 </a:t>
            </a:r>
            <a:r>
              <a:rPr lang="de-AT" sz="2000" dirty="0" err="1"/>
              <a:t>Mio</a:t>
            </a:r>
            <a:r>
              <a:rPr lang="de-AT" sz="2000" dirty="0"/>
              <a:t> (2050)*</a:t>
            </a:r>
          </a:p>
          <a:p>
            <a:pPr>
              <a:spcBef>
                <a:spcPts val="1200"/>
              </a:spcBef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de-AT" sz="2000" dirty="0"/>
              <a:t>Tendenziell sinkt Zahl der (potentiell) pflegenden Angehörigen, Belastungen konzentrieren sich i.d.R. auf eine Person, die wiederum selbst Familie mit Kindern haben und berufstätig sind*</a:t>
            </a:r>
          </a:p>
          <a:p>
            <a:pPr>
              <a:spcBef>
                <a:spcPts val="1200"/>
              </a:spcBef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de-AT" sz="2000" dirty="0"/>
              <a:t>Erwerbsquote von Frauen (45-64J.) steigt bis 2030 um 20%**</a:t>
            </a:r>
          </a:p>
          <a:p>
            <a:pPr>
              <a:spcBef>
                <a:spcPts val="1200"/>
              </a:spcBef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de-AT" sz="2000" dirty="0"/>
              <a:t>Entwicklung Pflegegeldbezieher/innen 2001 bis 2011: +27,1% - Tendenz weiter nach oben***</a:t>
            </a:r>
          </a:p>
          <a:p>
            <a:pPr>
              <a:spcBef>
                <a:spcPts val="1200"/>
              </a:spcBef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de-AT" sz="2000" dirty="0" err="1"/>
              <a:t>Dzt</a:t>
            </a:r>
            <a:r>
              <a:rPr lang="de-AT" sz="2000" dirty="0"/>
              <a:t>. leiden ca. 100.000 Österreicher/innen an demenzieller Erkrankung, 2050 wird diese Zahl auf ca. 230.000 ansteigen****</a:t>
            </a:r>
          </a:p>
          <a:p>
            <a:pPr marL="0" indent="0">
              <a:buClr>
                <a:srgbClr val="FF0066"/>
              </a:buClr>
              <a:buNone/>
            </a:pPr>
            <a:endParaRPr lang="de-AT" sz="900" dirty="0"/>
          </a:p>
          <a:p>
            <a:pPr marL="0" indent="0">
              <a:buClr>
                <a:srgbClr val="FF0066"/>
              </a:buClr>
              <a:buNone/>
            </a:pPr>
            <a:endParaRPr lang="de-AT" sz="900" dirty="0"/>
          </a:p>
          <a:p>
            <a:pPr marL="0" indent="0">
              <a:buClr>
                <a:srgbClr val="FF0066"/>
              </a:buClr>
              <a:buNone/>
            </a:pPr>
            <a:endParaRPr lang="de-AT" sz="900" dirty="0"/>
          </a:p>
          <a:p>
            <a:pPr marL="0" indent="0">
              <a:buClr>
                <a:srgbClr val="FF0066"/>
              </a:buClr>
              <a:buNone/>
            </a:pPr>
            <a:r>
              <a:rPr lang="de-AT" sz="700" i="1" dirty="0"/>
              <a:t>Quellen: *Sozialministerium, ** Statistik Austria/Sozialministerium, *** Statistik Austria, **** Österr. Alzheimer Gesellschaft</a:t>
            </a:r>
            <a:endParaRPr lang="de-AT" sz="700" dirty="0"/>
          </a:p>
          <a:p>
            <a:pPr marL="0" indent="0">
              <a:buClr>
                <a:srgbClr val="FF0066"/>
              </a:buClr>
              <a:buNone/>
            </a:pPr>
            <a:endParaRPr lang="de-AT" sz="2000" dirty="0"/>
          </a:p>
          <a:p>
            <a:pPr marL="0" indent="0">
              <a:buNone/>
            </a:pPr>
            <a:endParaRPr lang="de-AT" sz="2000" dirty="0"/>
          </a:p>
        </p:txBody>
      </p:sp>
      <p:sp>
        <p:nvSpPr>
          <p:cNvPr id="15" name="Foliennummernplatzhalter 5">
            <a:extLst>
              <a:ext uri="{FF2B5EF4-FFF2-40B4-BE49-F238E27FC236}">
                <a16:creationId xmlns:a16="http://schemas.microsoft.com/office/drawing/2014/main" id="{558AA4BF-CD17-48D1-B89F-60C2B06CE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3969" y="6356351"/>
            <a:ext cx="2133600" cy="365125"/>
          </a:xfrm>
        </p:spPr>
        <p:txBody>
          <a:bodyPr/>
          <a:lstStyle/>
          <a:p>
            <a:fld id="{3B560595-64FB-4C7E-A1EB-BF9F9AE50773}" type="slidenum">
              <a:rPr lang="de-AT" smtClean="0"/>
              <a:t>8</a:t>
            </a:fld>
            <a:endParaRPr lang="de-AT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F8119D0-C7CF-412D-B424-1618BDCF3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8910" y="118939"/>
            <a:ext cx="2138277" cy="1169327"/>
          </a:xfrm>
          <a:prstGeom prst="rect">
            <a:avLst/>
          </a:prstGeom>
        </p:spPr>
      </p:pic>
      <p:sp>
        <p:nvSpPr>
          <p:cNvPr id="17" name="Fußzeilenplatzhalter 4">
            <a:extLst>
              <a:ext uri="{FF2B5EF4-FFF2-40B4-BE49-F238E27FC236}">
                <a16:creationId xmlns:a16="http://schemas.microsoft.com/office/drawing/2014/main" id="{AFB5079F-9E3B-431F-B067-AC14D81A300A}"/>
              </a:ext>
            </a:extLst>
          </p:cNvPr>
          <p:cNvSpPr txBox="1">
            <a:spLocks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Christine Marek</a:t>
            </a:r>
            <a:endParaRPr lang="de-AT" dirty="0"/>
          </a:p>
        </p:txBody>
      </p:sp>
      <p:grpSp>
        <p:nvGrpSpPr>
          <p:cNvPr id="19" name="Group 7">
            <a:extLst>
              <a:ext uri="{FF2B5EF4-FFF2-40B4-BE49-F238E27FC236}">
                <a16:creationId xmlns:a16="http://schemas.microsoft.com/office/drawing/2014/main" id="{2B9C1C8B-289E-4C43-A11B-05005E149CE0}"/>
              </a:ext>
            </a:extLst>
          </p:cNvPr>
          <p:cNvGrpSpPr>
            <a:grpSpLocks/>
          </p:cNvGrpSpPr>
          <p:nvPr/>
        </p:nvGrpSpPr>
        <p:grpSpPr bwMode="auto">
          <a:xfrm>
            <a:off x="776654" y="184245"/>
            <a:ext cx="6337300" cy="792163"/>
            <a:chOff x="158" y="164"/>
            <a:chExt cx="3901" cy="499"/>
          </a:xfrm>
        </p:grpSpPr>
        <p:sp>
          <p:nvSpPr>
            <p:cNvPr id="20" name="Line 8">
              <a:extLst>
                <a:ext uri="{FF2B5EF4-FFF2-40B4-BE49-F238E27FC236}">
                  <a16:creationId xmlns:a16="http://schemas.microsoft.com/office/drawing/2014/main" id="{C10920A7-8561-4012-A559-AF4E693123D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663"/>
              <a:ext cx="390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ln>
                  <a:solidFill>
                    <a:srgbClr val="FF0066"/>
                  </a:solidFill>
                </a:ln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" name="Line 9">
              <a:extLst>
                <a:ext uri="{FF2B5EF4-FFF2-40B4-BE49-F238E27FC236}">
                  <a16:creationId xmlns:a16="http://schemas.microsoft.com/office/drawing/2014/main" id="{F9D0DA49-0175-47F0-8DE8-6ED027B27FE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64"/>
              <a:ext cx="0" cy="49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A8F1A2BB-577D-4004-B029-A513ABD88C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6654" y="633827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6.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16398992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4B1557E2-B945-4DBD-B94F-ED2347305C1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8760" y="1309591"/>
            <a:ext cx="3590503" cy="1730729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>
          <a:xfrm>
            <a:off x="783414" y="0"/>
            <a:ext cx="8229600" cy="1143000"/>
          </a:xfrm>
        </p:spPr>
        <p:txBody>
          <a:bodyPr>
            <a:noAutofit/>
          </a:bodyPr>
          <a:lstStyle/>
          <a:p>
            <a:pPr algn="l"/>
            <a:r>
              <a:rPr lang="de-AT" sz="2800" b="1" dirty="0">
                <a:solidFill>
                  <a:srgbClr val="FF0066"/>
                </a:solidFill>
              </a:rPr>
              <a:t>Herausforderung – Pflegende Angehörige</a:t>
            </a:r>
            <a:endParaRPr lang="de-AT" sz="2800" dirty="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935461" y="1436316"/>
            <a:ext cx="9413085" cy="4775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8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37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023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30936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59536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97280" indent="-173736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533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81912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92224" indent="-164592" algn="l" defTabSz="914400" rtl="0" eaLnBrk="1" latinLnBrk="0" hangingPunct="1">
              <a:spcBef>
                <a:spcPts val="300"/>
              </a:spcBef>
              <a:buClr>
                <a:schemeClr val="accent2"/>
              </a:buClr>
              <a:buFont typeface="Wingdings" pitchFamily="2" charset="2"/>
              <a:buChar char="§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defRPr/>
            </a:pPr>
            <a:r>
              <a:rPr lang="de-AT" sz="1800" i="1" dirty="0">
                <a:solidFill>
                  <a:srgbClr val="FF0066"/>
                </a:solidFill>
                <a:sym typeface="Wingdings" panose="05000000000000000000" pitchFamily="2" charset="2"/>
              </a:rPr>
              <a:t>Pflegende Angehörige als Mitarbeiter/innen*</a:t>
            </a:r>
          </a:p>
          <a:p>
            <a:pPr marL="285750" indent="-285750"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b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Erwartungshaltung an Arbeitgeber: Toleranz, Flexibilität, Sensibilität</a:t>
            </a:r>
          </a:p>
          <a:p>
            <a:pPr marL="285750" indent="-285750"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b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Oft Ängste in Richtung drohender Jobverlust bzw. -verschlechterung</a:t>
            </a:r>
          </a:p>
          <a:p>
            <a:pPr marL="285750" indent="-285750">
              <a:buFont typeface="Wingdings" panose="05000000000000000000" pitchFamily="2" charset="2"/>
              <a:buChar char="à"/>
              <a:defRPr/>
            </a:pPr>
            <a:endParaRPr lang="de-AT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0" indent="0">
              <a:defRPr/>
            </a:pPr>
            <a:r>
              <a:rPr lang="de-AT" sz="1800" i="1" dirty="0">
                <a:solidFill>
                  <a:srgbClr val="FF0066"/>
                </a:solidFill>
                <a:sym typeface="Wingdings" panose="05000000000000000000" pitchFamily="2" charset="2"/>
              </a:rPr>
              <a:t>Was heißt das für Arbeitgeber?</a:t>
            </a:r>
          </a:p>
          <a:p>
            <a:pPr marL="0" indent="0">
              <a:defRPr/>
            </a:pPr>
            <a:r>
              <a:rPr lang="de-AT" sz="1800" i="1" dirty="0">
                <a:solidFill>
                  <a:srgbClr val="FF0066"/>
                </a:solidFill>
                <a:sym typeface="Wingdings" panose="05000000000000000000" pitchFamily="2" charset="2"/>
              </a:rPr>
              <a:t>Herausforderungen für die betriebliche Ebene?</a:t>
            </a:r>
          </a:p>
          <a:p>
            <a:pPr marL="285750" indent="-285750"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b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Unternehmenskultur – </a:t>
            </a:r>
            <a:r>
              <a:rPr lang="de-AT" b="0" i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Tabu?!</a:t>
            </a:r>
          </a:p>
          <a:p>
            <a:pPr marL="285750" indent="-285750"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b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Arbeitsrechtlicher Rahmen </a:t>
            </a:r>
            <a:r>
              <a:rPr lang="de-AT" b="0" i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(inwieweit bekannt und genutzt?)</a:t>
            </a:r>
          </a:p>
          <a:p>
            <a:pPr marL="285750" indent="-285750">
              <a:buClr>
                <a:srgbClr val="FF0066"/>
              </a:buClr>
              <a:buFont typeface="Wingdings" panose="05000000000000000000" pitchFamily="2" charset="2"/>
              <a:buChar char="ü"/>
              <a:defRPr/>
            </a:pPr>
            <a:r>
              <a:rPr lang="de-AT" b="0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Unterstützungsmöglichkeiten durch Arbeitgeber </a:t>
            </a:r>
            <a:r>
              <a:rPr lang="de-AT" b="0" i="1" dirty="0">
                <a:solidFill>
                  <a:sysClr val="windowText" lastClr="000000"/>
                </a:solidFill>
                <a:sym typeface="Wingdings" panose="05000000000000000000" pitchFamily="2" charset="2"/>
              </a:rPr>
              <a:t>(finanziell, Informationsmanagement)</a:t>
            </a:r>
          </a:p>
          <a:p>
            <a:pPr marL="0" indent="0">
              <a:buClr>
                <a:srgbClr val="FF0066"/>
              </a:buClr>
              <a:defRPr/>
            </a:pPr>
            <a:endParaRPr lang="de-AT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285750" indent="-285750">
              <a:buClr>
                <a:srgbClr val="FF0066"/>
              </a:buClr>
              <a:buFont typeface="Wingdings" panose="05000000000000000000" pitchFamily="2" charset="2"/>
              <a:buChar char="à"/>
              <a:defRPr/>
            </a:pPr>
            <a:r>
              <a:rPr lang="de-AT" sz="1800" i="1" dirty="0">
                <a:solidFill>
                  <a:srgbClr val="FF0066"/>
                </a:solidFill>
                <a:sym typeface="Wingdings" panose="05000000000000000000" pitchFamily="2" charset="2"/>
              </a:rPr>
              <a:t>Notwendigkeit tritt meist kurzfristig auf, voraussichtliche Dauer ist nicht bzw. nur  bedingt absehbar</a:t>
            </a:r>
            <a:endParaRPr lang="de-AT" sz="1800" dirty="0">
              <a:solidFill>
                <a:sysClr val="windowText" lastClr="000000"/>
              </a:solidFill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  <a:defRPr/>
            </a:pPr>
            <a:endParaRPr lang="de-AT" dirty="0">
              <a:solidFill>
                <a:sysClr val="windowText" lastClr="000000"/>
              </a:solidFill>
            </a:endParaRPr>
          </a:p>
          <a:p>
            <a:pPr>
              <a:defRPr/>
            </a:pPr>
            <a:r>
              <a:rPr lang="de-AT" sz="900" b="0" dirty="0">
                <a:solidFill>
                  <a:sysClr val="windowText" lastClr="000000"/>
                </a:solidFill>
              </a:rPr>
              <a:t>*Quelle: „</a:t>
            </a:r>
            <a:r>
              <a:rPr lang="de-AT" sz="900" b="0" dirty="0" err="1">
                <a:solidFill>
                  <a:sysClr val="windowText" lastClr="000000"/>
                </a:solidFill>
              </a:rPr>
              <a:t>Carer‘s</a:t>
            </a:r>
            <a:r>
              <a:rPr lang="de-AT" sz="900" b="0" dirty="0">
                <a:solidFill>
                  <a:sysClr val="windowText" lastClr="000000"/>
                </a:solidFill>
              </a:rPr>
              <a:t> </a:t>
            </a:r>
            <a:r>
              <a:rPr lang="de-AT" sz="900" b="0" dirty="0" err="1">
                <a:solidFill>
                  <a:sysClr val="windowText" lastClr="000000"/>
                </a:solidFill>
              </a:rPr>
              <a:t>Careers</a:t>
            </a:r>
            <a:r>
              <a:rPr lang="de-AT" sz="900" b="0" dirty="0">
                <a:solidFill>
                  <a:sysClr val="windowText" lastClr="000000"/>
                </a:solidFill>
              </a:rPr>
              <a:t>‘ (Volkshilfe Österreich)</a:t>
            </a:r>
          </a:p>
          <a:p>
            <a:pPr>
              <a:defRPr/>
            </a:pPr>
            <a:endParaRPr lang="de-AT" dirty="0">
              <a:solidFill>
                <a:sysClr val="windowText" lastClr="000000"/>
              </a:solidFill>
            </a:endParaRPr>
          </a:p>
        </p:txBody>
      </p:sp>
      <p:sp>
        <p:nvSpPr>
          <p:cNvPr id="16" name="Foliennummernplatzhalter 5">
            <a:extLst>
              <a:ext uri="{FF2B5EF4-FFF2-40B4-BE49-F238E27FC236}">
                <a16:creationId xmlns:a16="http://schemas.microsoft.com/office/drawing/2014/main" id="{40BA1B77-11E0-4919-A2E6-FBEAD160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83969" y="6356351"/>
            <a:ext cx="2133600" cy="365125"/>
          </a:xfrm>
        </p:spPr>
        <p:txBody>
          <a:bodyPr/>
          <a:lstStyle/>
          <a:p>
            <a:fld id="{3B560595-64FB-4C7E-A1EB-BF9F9AE50773}" type="slidenum">
              <a:rPr lang="de-AT" smtClean="0"/>
              <a:t>9</a:t>
            </a:fld>
            <a:endParaRPr lang="de-AT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274EB30-4C6F-42D8-9D10-CCAF397918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8910" y="101355"/>
            <a:ext cx="2138277" cy="1169327"/>
          </a:xfrm>
          <a:prstGeom prst="rect">
            <a:avLst/>
          </a:prstGeom>
        </p:spPr>
      </p:pic>
      <p:sp>
        <p:nvSpPr>
          <p:cNvPr id="18" name="Fußzeilenplatzhalter 4">
            <a:extLst>
              <a:ext uri="{FF2B5EF4-FFF2-40B4-BE49-F238E27FC236}">
                <a16:creationId xmlns:a16="http://schemas.microsoft.com/office/drawing/2014/main" id="{D4774401-57D4-4AEF-BD07-979A1EA75A99}"/>
              </a:ext>
            </a:extLst>
          </p:cNvPr>
          <p:cNvSpPr txBox="1">
            <a:spLocks/>
          </p:cNvSpPr>
          <p:nvPr/>
        </p:nvSpPr>
        <p:spPr>
          <a:xfrm>
            <a:off x="4648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/>
              <a:t>Christine Marek</a:t>
            </a:r>
            <a:endParaRPr lang="de-AT" dirty="0"/>
          </a:p>
        </p:txBody>
      </p:sp>
      <p:grpSp>
        <p:nvGrpSpPr>
          <p:cNvPr id="20" name="Group 7">
            <a:extLst>
              <a:ext uri="{FF2B5EF4-FFF2-40B4-BE49-F238E27FC236}">
                <a16:creationId xmlns:a16="http://schemas.microsoft.com/office/drawing/2014/main" id="{C9CB5368-0A86-4238-BDCD-15932E9B4EB9}"/>
              </a:ext>
            </a:extLst>
          </p:cNvPr>
          <p:cNvGrpSpPr>
            <a:grpSpLocks/>
          </p:cNvGrpSpPr>
          <p:nvPr/>
        </p:nvGrpSpPr>
        <p:grpSpPr bwMode="auto">
          <a:xfrm>
            <a:off x="776654" y="184245"/>
            <a:ext cx="6337300" cy="792163"/>
            <a:chOff x="158" y="164"/>
            <a:chExt cx="3901" cy="499"/>
          </a:xfrm>
        </p:grpSpPr>
        <p:sp>
          <p:nvSpPr>
            <p:cNvPr id="21" name="Line 8">
              <a:extLst>
                <a:ext uri="{FF2B5EF4-FFF2-40B4-BE49-F238E27FC236}">
                  <a16:creationId xmlns:a16="http://schemas.microsoft.com/office/drawing/2014/main" id="{1F6E79F6-E2ED-4A8E-AE1F-C65F38ADF6B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663"/>
              <a:ext cx="3901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ln>
                  <a:solidFill>
                    <a:srgbClr val="FF0066"/>
                  </a:solidFill>
                </a:ln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" name="Line 9">
              <a:extLst>
                <a:ext uri="{FF2B5EF4-FFF2-40B4-BE49-F238E27FC236}">
                  <a16:creationId xmlns:a16="http://schemas.microsoft.com/office/drawing/2014/main" id="{E60752F1-51F4-4CAF-9BDB-EC789F527F1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8" y="164"/>
              <a:ext cx="0" cy="499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e-AT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24" name="Grafik 23">
            <a:extLst>
              <a:ext uri="{FF2B5EF4-FFF2-40B4-BE49-F238E27FC236}">
                <a16:creationId xmlns:a16="http://schemas.microsoft.com/office/drawing/2014/main" id="{AC71C66B-8A99-4B37-9075-47C5C84802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38910" y="83771"/>
            <a:ext cx="2138277" cy="1169327"/>
          </a:xfrm>
          <a:prstGeom prst="rect">
            <a:avLst/>
          </a:prstGeom>
        </p:spPr>
      </p:pic>
      <p:sp>
        <p:nvSpPr>
          <p:cNvPr id="13" name="Datumsplatzhalter 3">
            <a:extLst>
              <a:ext uri="{FF2B5EF4-FFF2-40B4-BE49-F238E27FC236}">
                <a16:creationId xmlns:a16="http://schemas.microsoft.com/office/drawing/2014/main" id="{52C6D453-700A-4AD5-81B1-45D9876C69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6654" y="6338279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de-AT" dirty="0"/>
              <a:t>6.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3749448041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976</Words>
  <Application>Microsoft Office PowerPoint</Application>
  <PresentationFormat>Breitbild</PresentationFormat>
  <Paragraphs>224</Paragraphs>
  <Slides>15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Wingdings</vt:lpstr>
      <vt:lpstr>Office</vt:lpstr>
      <vt:lpstr>PowerPoint-Präsentation</vt:lpstr>
      <vt:lpstr>PowerPoint-Präsentation</vt:lpstr>
      <vt:lpstr>Facts – Erwerbstätigkeit und Karenzen</vt:lpstr>
      <vt:lpstr>PowerPoint-Präsentation</vt:lpstr>
      <vt:lpstr>Vereinbarkeit aus ökonomischer Sicht</vt:lpstr>
      <vt:lpstr>PowerPoint-Präsentation</vt:lpstr>
      <vt:lpstr>Facts – Pflege und Erwerbstätigkeit</vt:lpstr>
      <vt:lpstr>Trends – Pflege und Erwerbstätigkeit</vt:lpstr>
      <vt:lpstr>Herausforderung – Pflegende Angehörige</vt:lpstr>
      <vt:lpstr>Best Practice –  Intranetplattform und Minibroschüre Pflege</vt:lpstr>
      <vt:lpstr>Best Practice –  Intranetplattform und Minibroschüre Pflege</vt:lpstr>
      <vt:lpstr>Best Practice – Merkur Pflegebox</vt:lpstr>
      <vt:lpstr>Best Practice – Merkur Pflegefolder</vt:lpstr>
      <vt:lpstr>Zum Schluss noch ein Tipp…</vt:lpstr>
      <vt:lpstr>Vereinbarkeit von Beruf und Familie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Christine Marek</dc:creator>
  <cp:lastModifiedBy>Christine Marek</cp:lastModifiedBy>
  <cp:revision>35</cp:revision>
  <cp:lastPrinted>2019-09-03T09:50:56Z</cp:lastPrinted>
  <dcterms:created xsi:type="dcterms:W3CDTF">2018-04-25T16:33:33Z</dcterms:created>
  <dcterms:modified xsi:type="dcterms:W3CDTF">2019-09-03T10:50:39Z</dcterms:modified>
</cp:coreProperties>
</file>